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143" r:id="rId3"/>
    <p:sldId id="1155" r:id="rId4"/>
    <p:sldId id="1156" r:id="rId5"/>
    <p:sldId id="1144" r:id="rId6"/>
    <p:sldId id="1167" r:id="rId7"/>
    <p:sldId id="1168" r:id="rId8"/>
    <p:sldId id="1159" r:id="rId9"/>
    <p:sldId id="1158" r:id="rId10"/>
    <p:sldId id="1147" r:id="rId11"/>
    <p:sldId id="1160" r:id="rId12"/>
    <p:sldId id="1153" r:id="rId13"/>
    <p:sldId id="1162" r:id="rId14"/>
    <p:sldId id="1163" r:id="rId15"/>
    <p:sldId id="1154" r:id="rId16"/>
    <p:sldId id="1161" r:id="rId17"/>
    <p:sldId id="1148" r:id="rId18"/>
    <p:sldId id="1164" r:id="rId19"/>
    <p:sldId id="1149" r:id="rId20"/>
    <p:sldId id="1165" r:id="rId21"/>
    <p:sldId id="1166"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第十七章　欧姆定律</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专题提优特训</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动态电路分析</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特长生招生题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）一个测量驾驶员酒精浓度的半导体的电路如图所示，酒精测量仪的电阻与酒精浓度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成反比，仪表由电压表改装而成，则电压表示数与酒精浓度的关系为（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与仪表示数成正比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刻度均匀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与仪表示数不成正比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刻度均匀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与仪表示数成正比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刻度不均匀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与仪表示数不成正比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刻度不均匀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463358" y="467172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6692017" y="2756007"/>
            <a:ext cx="3605531" cy="1932965"/>
          </a:xfrm>
          <a:prstGeom prst="rect">
            <a:avLst/>
          </a:prstGeom>
        </p:spPr>
      </p:pic>
      <p:sp>
        <p:nvSpPr>
          <p:cNvPr id="5" name="矩形 4"/>
          <p:cNvSpPr/>
          <p:nvPr/>
        </p:nvSpPr>
        <p:spPr>
          <a:xfrm>
            <a:off x="1477816" y="2607139"/>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1268760"/>
                <a:ext cx="11485848" cy="2032544"/>
              </a:xfrm>
            </p:spPr>
            <p:txBody>
              <a:bodyPr/>
              <a:lstStyle/>
              <a:p>
                <a:pPr algn="dist"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设酒精测量仪的电阻为</a:t>
                </a:r>
                <a:r>
                  <a:rPr lang="en-US" altLang="zh-CN" i="1">
                    <a:solidFill>
                      <a:srgbClr val="000000"/>
                    </a:solidFill>
                    <a:cs typeface="Times New Roman" panose="02020603050405020304"/>
                  </a:rPr>
                  <a:t>R</a:t>
                </a:r>
                <a:r>
                  <a:rPr lang="en-US" altLang="zh-CN" i="1" baseline="-25000">
                    <a:solidFill>
                      <a:srgbClr val="000000"/>
                    </a:solidFill>
                    <a:cs typeface="Times New Roman" panose="02020603050405020304"/>
                  </a:rPr>
                  <a:t>x</a:t>
                </a:r>
                <a:r>
                  <a:rPr lang="zh-CN" altLang="zh-CN">
                    <a:solidFill>
                      <a:srgbClr val="000000"/>
                    </a:solidFill>
                    <a:cs typeface="Times New Roman" panose="02020603050405020304"/>
                  </a:rPr>
                  <a:t>，电源电压为</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，电压表示数为</a:t>
                </a:r>
                <a:r>
                  <a:rPr lang="en-US" altLang="zh-CN" i="1">
                    <a:solidFill>
                      <a:srgbClr val="000000"/>
                    </a:solidFill>
                    <a:cs typeface="Times New Roman" panose="02020603050405020304"/>
                  </a:rPr>
                  <a:t>U</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0</m:t>
                            </m:r>
                          </m:sub>
                        </m:sSub>
                      </m:num>
                      <m:den>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1</m:t>
                            </m:r>
                          </m:sub>
                        </m:sSub>
                        <m:r>
                          <a:rPr lang="en-US" altLang="zh-CN" b="0" i="0" smtClean="0">
                            <a:solidFill>
                              <a:srgbClr val="000000"/>
                            </a:solidFill>
                            <a:latin typeface="Cambria Math" panose="02040503050406030204" pitchFamily="18" charset="0"/>
                            <a:cs typeface="Times New Roman" panose="02020603050405020304"/>
                          </a:rPr>
                          <m:t>+</m:t>
                        </m:r>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0</m:t>
                            </m:r>
                          </m:sub>
                        </m:sSub>
                        <m:r>
                          <a:rPr lang="en-US" altLang="zh-CN" b="0" i="0" smtClean="0">
                            <a:solidFill>
                              <a:srgbClr val="000000"/>
                            </a:solidFill>
                            <a:latin typeface="Cambria Math" panose="02040503050406030204" pitchFamily="18" charset="0"/>
                            <a:cs typeface="Times New Roman" panose="02020603050405020304"/>
                          </a:rPr>
                          <m:t>+</m:t>
                        </m:r>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𝑥</m:t>
                            </m:r>
                          </m:sub>
                        </m:sSub>
                      </m:den>
                    </m:f>
                  </m:oMath>
                </a14:m>
                <a:r>
                  <a:rPr lang="zh-CN" altLang="zh-CN">
                    <a:solidFill>
                      <a:srgbClr val="000000"/>
                    </a:solidFill>
                    <a:ea typeface="Times New Roman" panose="02020603050405020304"/>
                    <a:cs typeface="Times New Roman" panose="02020603050405020304"/>
                  </a:rPr>
                  <a:t>·</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a:t>
                </a:r>
                <a:endParaRPr lang="en-US" altLang="zh-CN">
                  <a:solidFill>
                    <a:srgbClr val="000000"/>
                  </a:solidFill>
                  <a:cs typeface="Times New Roman" panose="02020603050405020304"/>
                </a:endParaRPr>
              </a:p>
              <a:p>
                <a:pPr algn="dist" hangingPunct="0">
                  <a:lnSpc>
                    <a:spcPct val="100000"/>
                  </a:lnSpc>
                  <a:spcAft>
                    <a:spcPts val="0"/>
                  </a:spcAft>
                </a:pPr>
                <a:r>
                  <a:rPr lang="zh-CN" altLang="zh-CN">
                    <a:solidFill>
                      <a:srgbClr val="000000"/>
                    </a:solidFill>
                    <a:cs typeface="Times New Roman" panose="02020603050405020304"/>
                  </a:rPr>
                  <a:t>酒精测量仪的电阻与酒精浓度</a:t>
                </a:r>
                <a:r>
                  <a:rPr lang="en-US" altLang="zh-CN" i="1">
                    <a:solidFill>
                      <a:srgbClr val="000000"/>
                    </a:solidFill>
                    <a:cs typeface="Times New Roman" panose="02020603050405020304"/>
                  </a:rPr>
                  <a:t>c</a:t>
                </a:r>
                <a:r>
                  <a:rPr lang="zh-CN" altLang="zh-CN">
                    <a:solidFill>
                      <a:srgbClr val="000000"/>
                    </a:solidFill>
                    <a:cs typeface="Times New Roman" panose="02020603050405020304"/>
                  </a:rPr>
                  <a:t>成反比，设</a:t>
                </a:r>
                <a:r>
                  <a:rPr lang="en-US" altLang="zh-CN" i="1">
                    <a:solidFill>
                      <a:srgbClr val="000000"/>
                    </a:solidFill>
                    <a:cs typeface="Times New Roman" panose="02020603050405020304"/>
                  </a:rPr>
                  <a:t>c</a:t>
                </a:r>
                <a:r>
                  <a:rPr lang="zh-CN" altLang="zh-CN">
                    <a:solidFill>
                      <a:srgbClr val="000000"/>
                    </a:solidFill>
                    <a:ea typeface="Times New Roman" panose="02020603050405020304"/>
                    <a:cs typeface="Times New Roman" panose="02020603050405020304"/>
                  </a:rPr>
                  <a:t>·</a:t>
                </a:r>
                <a:r>
                  <a:rPr lang="en-US" altLang="zh-CN" i="1">
                    <a:solidFill>
                      <a:srgbClr val="000000"/>
                    </a:solidFill>
                    <a:cs typeface="Times New Roman" panose="02020603050405020304"/>
                  </a:rPr>
                  <a:t>R</a:t>
                </a:r>
                <a:r>
                  <a:rPr lang="en-US" altLang="zh-CN" i="1" baseline="-25000">
                    <a:solidFill>
                      <a:srgbClr val="000000"/>
                    </a:solidFill>
                    <a:cs typeface="Times New Roman" panose="02020603050405020304"/>
                  </a:rPr>
                  <a:t>x</a:t>
                </a:r>
                <a:r>
                  <a:rPr lang="zh-CN" altLang="zh-CN">
                    <a:solidFill>
                      <a:srgbClr val="000000"/>
                    </a:solidFill>
                    <a:cs typeface="Times New Roman" panose="02020603050405020304"/>
                  </a:rPr>
                  <a:t>＝</a:t>
                </a:r>
                <a:r>
                  <a:rPr lang="en-US" altLang="zh-CN" i="1">
                    <a:solidFill>
                      <a:srgbClr val="000000"/>
                    </a:solidFill>
                    <a:cs typeface="Times New Roman" panose="02020603050405020304"/>
                  </a:rPr>
                  <a:t>k</a:t>
                </a:r>
                <a:r>
                  <a:rPr lang="zh-CN" altLang="zh-CN">
                    <a:solidFill>
                      <a:srgbClr val="000000"/>
                    </a:solidFill>
                    <a:cs typeface="Times New Roman" panose="02020603050405020304"/>
                  </a:rPr>
                  <a:t>，则</a:t>
                </a:r>
                <a:r>
                  <a:rPr lang="en-US" altLang="zh-CN" i="1">
                    <a:solidFill>
                      <a:srgbClr val="000000"/>
                    </a:solidFill>
                    <a:cs typeface="Times New Roman" panose="02020603050405020304"/>
                  </a:rPr>
                  <a:t>c</a:t>
                </a:r>
                <a:r>
                  <a:rPr lang="zh-CN" altLang="zh-CN">
                    <a:solidFill>
                      <a:srgbClr val="000000"/>
                    </a:solidFill>
                    <a:cs typeface="Times New Roman" panose="02020603050405020304"/>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b="0" i="1">
                            <a:solidFill>
                              <a:srgbClr val="000000"/>
                            </a:solidFill>
                            <a:latin typeface="Cambria Math" panose="02040503050406030204"/>
                            <a:cs typeface="Times New Roman" panose="02020603050405020304"/>
                          </a:rPr>
                          <m:t>𝑘</m:t>
                        </m:r>
                        <m:r>
                          <m:rPr>
                            <m:nor/>
                          </m:rPr>
                          <a:rPr lang="en-US" altLang="zh-CN">
                            <a:solidFill>
                              <a:srgbClr val="000000"/>
                            </a:solidFill>
                            <a:latin typeface="Cambria Math" panose="02040503050406030204"/>
                            <a:cs typeface="Times New Roman" panose="02020603050405020304"/>
                          </a:rPr>
                          <m:t>·</m:t>
                        </m:r>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𝑈</m:t>
                            </m:r>
                          </m:e>
                          <m:sub>
                            <m:r>
                              <a:rPr lang="en-US" altLang="zh-CN" b="0" i="1">
                                <a:solidFill>
                                  <a:srgbClr val="000000"/>
                                </a:solidFill>
                                <a:latin typeface="Cambria Math" panose="02040503050406030204"/>
                                <a:cs typeface="Times New Roman" panose="02020603050405020304"/>
                              </a:rPr>
                              <m:t>0</m:t>
                            </m:r>
                          </m:sub>
                        </m:sSub>
                      </m:num>
                      <m:den>
                        <m:r>
                          <a:rPr lang="en-US" altLang="zh-CN" b="0" i="1">
                            <a:solidFill>
                              <a:srgbClr val="000000"/>
                            </a:solidFill>
                            <a:latin typeface="Cambria Math" panose="02040503050406030204"/>
                            <a:cs typeface="Times New Roman" panose="02020603050405020304"/>
                          </a:rPr>
                          <m:t>𝑈</m:t>
                        </m:r>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0</m:t>
                            </m:r>
                          </m:sub>
                        </m:sSub>
                        <m:r>
                          <a:rPr lang="en-US" altLang="zh-CN" b="0" i="1" smtClean="0">
                            <a:solidFill>
                              <a:srgbClr val="000000"/>
                            </a:solidFill>
                            <a:latin typeface="Cambria Math" panose="02040503050406030204" pitchFamily="18" charset="0"/>
                            <a:cs typeface="Times New Roman" panose="02020603050405020304"/>
                          </a:rPr>
                          <m:t>−</m:t>
                        </m:r>
                        <m:r>
                          <m:rPr>
                            <m:nor/>
                          </m:rPr>
                          <a:rPr lang="zh-CN" altLang="zh-CN">
                            <a:solidFill>
                              <a:srgbClr val="000000"/>
                            </a:solidFill>
                            <a:latin typeface="Cambria Math" panose="02040503050406030204"/>
                            <a:cs typeface="Times New Roman" panose="02020603050405020304"/>
                          </a:rPr>
                          <m:t>（</m:t>
                        </m:r>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0</m:t>
                            </m:r>
                          </m:sub>
                        </m:sSub>
                        <m:r>
                          <a:rPr lang="en-US" altLang="zh-CN" b="0" i="0" smtClean="0">
                            <a:solidFill>
                              <a:srgbClr val="000000"/>
                            </a:solidFill>
                            <a:latin typeface="Cambria Math" panose="02040503050406030204" pitchFamily="18" charset="0"/>
                            <a:cs typeface="Times New Roman" panose="02020603050405020304"/>
                          </a:rPr>
                          <m:t>+</m:t>
                        </m:r>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𝑅</m:t>
                            </m:r>
                          </m:e>
                          <m:sub>
                            <m:r>
                              <a:rPr lang="en-US" altLang="zh-CN" b="0" i="1">
                                <a:solidFill>
                                  <a:srgbClr val="000000"/>
                                </a:solidFill>
                                <a:latin typeface="Cambria Math" panose="02040503050406030204"/>
                                <a:cs typeface="Times New Roman" panose="02020603050405020304"/>
                              </a:rPr>
                              <m:t>1</m:t>
                            </m:r>
                          </m:sub>
                        </m:sSub>
                        <m:r>
                          <m:rPr>
                            <m:nor/>
                          </m:rPr>
                          <a:rPr lang="zh-CN" altLang="zh-CN">
                            <a:solidFill>
                              <a:srgbClr val="000000"/>
                            </a:solidFill>
                            <a:latin typeface="Cambria Math" panose="02040503050406030204"/>
                            <a:cs typeface="Times New Roman" panose="02020603050405020304"/>
                          </a:rPr>
                          <m:t>）</m:t>
                        </m:r>
                        <m:sSub>
                          <m:sSubPr>
                            <m:ctrlPr>
                              <a:rPr lang="zh-CN" altLang="zh-CN" i="1">
                                <a:solidFill>
                                  <a:srgbClr val="000000"/>
                                </a:solidFill>
                                <a:latin typeface="Cambria Math" panose="02040503050406030204" pitchFamily="18" charset="0"/>
                                <a:ea typeface="Cambria Math" panose="02040503050406030204"/>
                                <a:cs typeface="Times New Roman" panose="02020603050405020304"/>
                              </a:rPr>
                            </m:ctrlPr>
                          </m:sSubPr>
                          <m:e>
                            <m:r>
                              <a:rPr lang="en-US" altLang="zh-CN" b="0" i="1">
                                <a:solidFill>
                                  <a:srgbClr val="000000"/>
                                </a:solidFill>
                                <a:latin typeface="Cambria Math" panose="02040503050406030204"/>
                                <a:cs typeface="Times New Roman" panose="02020603050405020304"/>
                              </a:rPr>
                              <m:t>𝑈</m:t>
                            </m:r>
                          </m:e>
                          <m:sub>
                            <m:r>
                              <a:rPr lang="en-US" altLang="zh-CN" b="0" i="1">
                                <a:solidFill>
                                  <a:srgbClr val="000000"/>
                                </a:solidFill>
                                <a:latin typeface="Cambria Math" panose="02040503050406030204"/>
                                <a:cs typeface="Times New Roman" panose="02020603050405020304"/>
                              </a:rPr>
                              <m:t>0</m:t>
                            </m:r>
                          </m:sub>
                        </m:sSub>
                      </m:den>
                    </m:f>
                  </m:oMath>
                </a14:m>
                <a:r>
                  <a:rPr lang="zh-CN" altLang="zh-CN">
                    <a:solidFill>
                      <a:srgbClr val="000000"/>
                    </a:solidFill>
                    <a:cs typeface="Times New Roman" panose="02020603050405020304"/>
                  </a:rPr>
                  <a:t>，故</a:t>
                </a:r>
                <a:r>
                  <a:rPr lang="en-US" altLang="zh-CN" i="1">
                    <a:solidFill>
                      <a:srgbClr val="000000"/>
                    </a:solidFill>
                    <a:cs typeface="Times New Roman" panose="02020603050405020304"/>
                  </a:rPr>
                  <a:t>c</a:t>
                </a:r>
                <a:r>
                  <a:rPr lang="zh-CN" altLang="zh-CN">
                    <a:solidFill>
                      <a:srgbClr val="000000"/>
                    </a:solidFill>
                    <a:cs typeface="Times New Roman" panose="02020603050405020304"/>
                  </a:rPr>
                  <a:t>与</a:t>
                </a:r>
                <a:endParaRPr lang="en-US" altLang="zh-CN">
                  <a:solidFill>
                    <a:srgbClr val="000000"/>
                  </a:solidFill>
                  <a:cs typeface="Times New Roman" panose="02020603050405020304"/>
                </a:endParaRPr>
              </a:p>
              <a:p>
                <a:pPr hangingPunct="0">
                  <a:spcAft>
                    <a:spcPts val="0"/>
                  </a:spcAft>
                </a:pPr>
                <a:r>
                  <a:rPr lang="zh-CN" altLang="zh-CN">
                    <a:solidFill>
                      <a:srgbClr val="000000"/>
                    </a:solidFill>
                    <a:cs typeface="Times New Roman" panose="02020603050405020304"/>
                  </a:rPr>
                  <a:t>仪表示数不成正比，刻度不均匀</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故</a:t>
                </a:r>
                <a:r>
                  <a:rPr lang="en-US" altLang="zh-CN">
                    <a:solidFill>
                      <a:srgbClr val="000000"/>
                    </a:solidFill>
                    <a:cs typeface="Times New Roman" panose="02020603050405020304"/>
                  </a:rPr>
                  <a:t>D</a:t>
                </a:r>
                <a:r>
                  <a:rPr lang="zh-CN" altLang="zh-CN">
                    <a:solidFill>
                      <a:srgbClr val="000000"/>
                    </a:solidFill>
                    <a:cs typeface="Times New Roman" panose="02020603050405020304"/>
                  </a:rPr>
                  <a:t>正确</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mc:Choice>
        <mc:Fallback xmlns="">
          <p:sp>
            <p:nvSpPr>
              <p:cNvPr id="7" name="内容占位符 6"/>
              <p:cNvSpPr>
                <a:spLocks noRot="1" noChangeAspect="1" noMove="1" noResize="1" noEditPoints="1" noAdjustHandles="1" noChangeArrowheads="1" noChangeShapeType="1" noTextEdit="1"/>
              </p:cNvSpPr>
              <p:nvPr>
                <p:ph idx="1"/>
              </p:nvPr>
            </p:nvSpPr>
            <p:spPr>
              <a:xfrm>
                <a:off x="360854" y="1268760"/>
                <a:ext cx="11485848" cy="2032544"/>
              </a:xfrm>
              <a:blipFill rotWithShape="1">
                <a:blip r:embed="rId2"/>
                <a:stretch>
                  <a:fillRect l="-2" t="-1" r="1" b="28"/>
                </a:stretch>
              </a:blipFill>
            </p:spPr>
            <p:txBody>
              <a:bodyPr/>
              <a:lstStyle/>
              <a:p>
                <a:r>
                  <a:rPr lang="zh-CN" altLang="en-US">
                    <a:noFill/>
                  </a:rPr>
                  <a:t> </a:t>
                </a:r>
              </a:p>
            </p:txBody>
          </p:sp>
        </mc:Fallback>
      </mc:AlternateContent>
      <p:sp>
        <p:nvSpPr>
          <p:cNvPr id="3" name="矩形 2"/>
          <p:cNvSpPr/>
          <p:nvPr/>
        </p:nvSpPr>
        <p:spPr>
          <a:xfrm>
            <a:off x="5317634" y="5344713"/>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4727054" y="3411748"/>
            <a:ext cx="3605531" cy="19329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3416320"/>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如图所示，电源电压保持不变，闭合开关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正常发光，再闭合开关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56997" y="1412776"/>
            <a:ext cx="7610417" cy="542794"/>
          </a:xfrm>
          <a:prstGeom prst="rect">
            <a:avLst/>
          </a:prstGeom>
        </p:spPr>
      </p:pic>
      <p:pic>
        <p:nvPicPr>
          <p:cNvPr id="5" name="图片 4"/>
          <p:cNvPicPr>
            <a:picLocks noChangeAspect="1"/>
          </p:cNvPicPr>
          <p:nvPr/>
        </p:nvPicPr>
        <p:blipFill>
          <a:blip r:embed="rId3"/>
          <a:stretch>
            <a:fillRect/>
          </a:stretch>
        </p:blipFill>
        <p:spPr>
          <a:xfrm>
            <a:off x="7031310" y="2636912"/>
            <a:ext cx="3240360" cy="2285613"/>
          </a:xfrm>
          <a:prstGeom prst="rect">
            <a:avLst/>
          </a:prstGeom>
        </p:spPr>
      </p:pic>
      <p:sp>
        <p:nvSpPr>
          <p:cNvPr id="6" name="矩形 5"/>
          <p:cNvSpPr/>
          <p:nvPr/>
        </p:nvSpPr>
        <p:spPr>
          <a:xfrm>
            <a:off x="7932875" y="4994349"/>
            <a:ext cx="1569660" cy="646331"/>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1161080" y="2641100"/>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hangingPunct="0">
              <a:spcAft>
                <a:spcPts val="0"/>
              </a:spcAft>
              <a:tabLst>
                <a:tab pos="5941060" algn="l"/>
              </a:tabLst>
            </a:pPr>
            <a:r>
              <a:rPr lang="en-US" altLang="zh-CN">
                <a:solidFill>
                  <a:srgbClr val="00B0F0"/>
                </a:solidFill>
                <a:cs typeface="Times New Roman" panose="02020603050405020304"/>
              </a:rPr>
              <a:t>6</a:t>
            </a:r>
            <a:r>
              <a:rPr lang="en-US" altLang="zh-CN">
                <a:solidFill>
                  <a:srgbClr val="00B0F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a:t>
            </a:r>
            <a:r>
              <a:rPr lang="en-US" altLang="zh-CN" b="1">
                <a:solidFill>
                  <a:srgbClr val="000000"/>
                </a:solidFill>
                <a:cs typeface="Times New Roman" panose="02020603050405020304"/>
              </a:rPr>
              <a:t>2023</a:t>
            </a:r>
            <a:r>
              <a:rPr lang="en-US" altLang="zh-CN">
                <a:solidFill>
                  <a:srgbClr val="000000"/>
                </a:solidFill>
                <a:ea typeface="Times New Roman" panose="02020603050405020304"/>
                <a:cs typeface="Times New Roman" panose="02020603050405020304"/>
              </a:rPr>
              <a:t>·</a:t>
            </a:r>
            <a:r>
              <a:rPr lang="zh-CN" altLang="zh-CN">
                <a:solidFill>
                  <a:srgbClr val="000000"/>
                </a:solidFill>
                <a:ea typeface="楷体" panose="02010609060101010101" pitchFamily="49" charset="-122"/>
                <a:cs typeface="Times New Roman" panose="02020603050405020304"/>
              </a:rPr>
              <a:t>益阳中考</a:t>
            </a:r>
            <a:r>
              <a:rPr lang="zh-CN" altLang="zh-CN">
                <a:solidFill>
                  <a:srgbClr val="000000"/>
                </a:solidFill>
                <a:cs typeface="Times New Roman" panose="02020603050405020304"/>
              </a:rPr>
              <a:t>）如图所示电路中，电源电压保持不变，</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和</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为定值电阻</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先闭合开关</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，再闭合开关</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后，电流表和电压表的示数变化的情况是（　　）</a:t>
            </a:r>
            <a:r>
              <a:rPr lang="en-US" altLang="zh-CN">
                <a:solidFill>
                  <a:srgbClr val="000000"/>
                </a:solidFill>
                <a:latin typeface="宋体" panose="02010600030101010101" pitchFamily="2" charset="-122"/>
                <a:cs typeface="Times New Roman" panose="02020603050405020304"/>
              </a:rPr>
              <a:t>.</a:t>
            </a:r>
            <a:endParaRPr lang="zh-CN" altLang="zh-CN" sz="1200">
              <a:solidFill>
                <a:srgbClr val="000000"/>
              </a:solidFill>
              <a:cs typeface="Times New Roman" panose="02020603050405020304"/>
            </a:endParaRPr>
          </a:p>
          <a:p>
            <a:pPr hangingPunct="0">
              <a:spcAft>
                <a:spcPts val="0"/>
              </a:spcAft>
              <a:tabLst>
                <a:tab pos="5941060" algn="l"/>
              </a:tabLst>
            </a:pPr>
            <a:r>
              <a:rPr lang="en-US" altLang="zh-CN">
                <a:solidFill>
                  <a:srgbClr val="000000"/>
                </a:solidFill>
                <a:cs typeface="Times New Roman" panose="02020603050405020304"/>
              </a:rPr>
              <a:t>A</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电流表示数增大</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电压表示数不变</a:t>
            </a:r>
            <a:endParaRPr lang="zh-CN" altLang="zh-CN" sz="1200">
              <a:solidFill>
                <a:srgbClr val="000000"/>
              </a:solidFill>
              <a:cs typeface="Times New Roman" panose="02020603050405020304"/>
            </a:endParaRPr>
          </a:p>
          <a:p>
            <a:pPr hangingPunct="0">
              <a:spcAft>
                <a:spcPts val="0"/>
              </a:spcAft>
              <a:tabLst>
                <a:tab pos="5941060" algn="l"/>
              </a:tabLst>
            </a:pPr>
            <a:r>
              <a:rPr lang="en-US" altLang="zh-CN">
                <a:solidFill>
                  <a:srgbClr val="000000"/>
                </a:solidFill>
                <a:cs typeface="Times New Roman" panose="02020603050405020304"/>
              </a:rPr>
              <a:t>B</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电流表示数增大</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电压表示数减小</a:t>
            </a:r>
            <a:endParaRPr lang="zh-CN" altLang="zh-CN" sz="1200">
              <a:solidFill>
                <a:srgbClr val="000000"/>
              </a:solidFill>
              <a:cs typeface="Times New Roman" panose="02020603050405020304"/>
            </a:endParaRPr>
          </a:p>
          <a:p>
            <a:pPr hangingPunct="0">
              <a:spcAft>
                <a:spcPts val="0"/>
              </a:spcAft>
              <a:tabLst>
                <a:tab pos="5941060" algn="l"/>
              </a:tabLst>
            </a:pPr>
            <a:r>
              <a:rPr lang="en-US" altLang="zh-CN">
                <a:solidFill>
                  <a:srgbClr val="000000"/>
                </a:solidFill>
                <a:cs typeface="Times New Roman" panose="02020603050405020304"/>
              </a:rPr>
              <a:t>C</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电流表示数减小</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电压表示数增大</a:t>
            </a:r>
            <a:endParaRPr lang="zh-CN" altLang="zh-CN" sz="1200">
              <a:solidFill>
                <a:srgbClr val="000000"/>
              </a:solidFill>
              <a:cs typeface="Times New Roman" panose="02020603050405020304"/>
            </a:endParaRPr>
          </a:p>
          <a:p>
            <a:pPr hangingPunct="0">
              <a:spcAft>
                <a:spcPts val="0"/>
              </a:spcAft>
              <a:tabLst>
                <a:tab pos="5941060" algn="l"/>
              </a:tabLst>
            </a:pPr>
            <a:r>
              <a:rPr lang="en-US" altLang="zh-CN">
                <a:solidFill>
                  <a:srgbClr val="000000"/>
                </a:solidFill>
                <a:cs typeface="Times New Roman" panose="02020603050405020304"/>
              </a:rPr>
              <a:t>D</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电流表示数不变</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电压表示数增大</a:t>
            </a:r>
            <a:endParaRPr lang="zh-CN" altLang="zh-CN" sz="1200">
              <a:solidFill>
                <a:srgbClr val="000000"/>
              </a:solidFill>
              <a:cs typeface="Times New Roman" panose="02020603050405020304"/>
            </a:endParaRPr>
          </a:p>
        </p:txBody>
      </p:sp>
      <p:sp>
        <p:nvSpPr>
          <p:cNvPr id="6" name="矩形 5"/>
          <p:cNvSpPr/>
          <p:nvPr/>
        </p:nvSpPr>
        <p:spPr>
          <a:xfrm>
            <a:off x="7932875" y="486897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9620544" y="2058849"/>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A</a:t>
            </a:r>
            <a:endParaRPr lang="zh-CN" altLang="en-US" sz="2400"/>
          </a:p>
        </p:txBody>
      </p:sp>
      <p:pic>
        <p:nvPicPr>
          <p:cNvPr id="8" name="jj371.jpg" descr="id:2147500440;FounderCES"/>
          <p:cNvPicPr/>
          <p:nvPr/>
        </p:nvPicPr>
        <p:blipFill>
          <a:blip r:embed="rId2"/>
          <a:stretch>
            <a:fillRect/>
          </a:stretch>
        </p:blipFill>
        <p:spPr>
          <a:xfrm>
            <a:off x="7452370" y="2852936"/>
            <a:ext cx="2530669" cy="18336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980544"/>
            <a:ext cx="11485848" cy="2792239"/>
          </a:xfrm>
        </p:spPr>
        <p:txBody>
          <a:body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先闭合开关</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，电路为电阻</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的基本电路，电流表测量电路中的电流，电压表测量电源电压；再闭合开关</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后，两电阻并联，电流表测量干路的电流，电压表仍测量电源电压，由于电源电压不变，所以先闭合开关</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1</a:t>
            </a:r>
            <a:r>
              <a:rPr lang="zh-CN" altLang="zh-CN">
                <a:solidFill>
                  <a:srgbClr val="000000"/>
                </a:solidFill>
                <a:cs typeface="Times New Roman" panose="02020603050405020304"/>
              </a:rPr>
              <a:t>，再闭合开关</a:t>
            </a:r>
            <a:r>
              <a:rPr lang="en-US" altLang="zh-CN">
                <a:solidFill>
                  <a:srgbClr val="000000"/>
                </a:solidFill>
                <a:cs typeface="Times New Roman" panose="02020603050405020304"/>
              </a:rPr>
              <a:t>S</a:t>
            </a:r>
            <a:r>
              <a:rPr lang="en-US" altLang="zh-CN" baseline="-25000">
                <a:solidFill>
                  <a:srgbClr val="000000"/>
                </a:solidFill>
                <a:cs typeface="Times New Roman" panose="02020603050405020304"/>
              </a:rPr>
              <a:t>2</a:t>
            </a:r>
            <a:r>
              <a:rPr lang="zh-CN" altLang="zh-CN">
                <a:solidFill>
                  <a:srgbClr val="000000"/>
                </a:solidFill>
                <a:cs typeface="Times New Roman" panose="02020603050405020304"/>
              </a:rPr>
              <a:t>后，电压表示数</a:t>
            </a:r>
            <a:r>
              <a:rPr lang="zh-CN" altLang="zh-CN" spc="-100">
                <a:solidFill>
                  <a:srgbClr val="000000"/>
                </a:solidFill>
                <a:cs typeface="Times New Roman" panose="02020603050405020304"/>
              </a:rPr>
              <a:t>不变；由于并联电路各支路互不影响，所以通过</a:t>
            </a:r>
            <a:r>
              <a:rPr lang="en-US" altLang="zh-CN" i="1" spc="-100">
                <a:solidFill>
                  <a:srgbClr val="000000"/>
                </a:solidFill>
                <a:cs typeface="Times New Roman" panose="02020603050405020304"/>
              </a:rPr>
              <a:t>R</a:t>
            </a:r>
            <a:r>
              <a:rPr lang="en-US" altLang="zh-CN" spc="-100" baseline="-25000">
                <a:solidFill>
                  <a:srgbClr val="000000"/>
                </a:solidFill>
                <a:cs typeface="Times New Roman" panose="02020603050405020304"/>
              </a:rPr>
              <a:t>2</a:t>
            </a:r>
            <a:r>
              <a:rPr lang="zh-CN" altLang="zh-CN" spc="-100">
                <a:solidFill>
                  <a:srgbClr val="000000"/>
                </a:solidFill>
                <a:cs typeface="Times New Roman" panose="02020603050405020304"/>
              </a:rPr>
              <a:t>的电流不变，并联电路干路电流等于各支路电流的和，所以先闭合开关</a:t>
            </a:r>
            <a:r>
              <a:rPr lang="en-US" altLang="zh-CN" spc="-100">
                <a:solidFill>
                  <a:srgbClr val="000000"/>
                </a:solidFill>
                <a:cs typeface="Times New Roman" panose="02020603050405020304"/>
              </a:rPr>
              <a:t>S</a:t>
            </a:r>
            <a:r>
              <a:rPr lang="en-US" altLang="zh-CN" spc="-100" baseline="-25000">
                <a:solidFill>
                  <a:srgbClr val="000000"/>
                </a:solidFill>
                <a:cs typeface="Times New Roman" panose="02020603050405020304"/>
              </a:rPr>
              <a:t>1</a:t>
            </a:r>
            <a:r>
              <a:rPr lang="zh-CN" altLang="zh-CN" spc="-100">
                <a:solidFill>
                  <a:srgbClr val="000000"/>
                </a:solidFill>
                <a:cs typeface="Times New Roman" panose="02020603050405020304"/>
              </a:rPr>
              <a:t>，再闭合开关</a:t>
            </a:r>
            <a:r>
              <a:rPr lang="en-US" altLang="zh-CN" spc="-100">
                <a:solidFill>
                  <a:srgbClr val="000000"/>
                </a:solidFill>
                <a:cs typeface="Times New Roman" panose="02020603050405020304"/>
              </a:rPr>
              <a:t>S</a:t>
            </a:r>
            <a:r>
              <a:rPr lang="en-US" altLang="zh-CN" spc="-100" baseline="-25000">
                <a:solidFill>
                  <a:srgbClr val="000000"/>
                </a:solidFill>
                <a:cs typeface="Times New Roman" panose="02020603050405020304"/>
              </a:rPr>
              <a:t>2</a:t>
            </a:r>
            <a:r>
              <a:rPr lang="zh-CN" altLang="zh-CN" spc="-100">
                <a:solidFill>
                  <a:srgbClr val="000000"/>
                </a:solidFill>
                <a:cs typeface="Times New Roman" panose="02020603050405020304"/>
              </a:rPr>
              <a:t>后，电流表示数变大</a:t>
            </a:r>
            <a:r>
              <a:rPr lang="en-US" altLang="zh-CN" spc="-100">
                <a:solidFill>
                  <a:srgbClr val="000000"/>
                </a:solidFill>
                <a:latin typeface="宋体" panose="02010600030101010101" pitchFamily="2" charset="-122"/>
                <a:cs typeface="Times New Roman" panose="02020603050405020304"/>
              </a:rPr>
              <a:t>.</a:t>
            </a:r>
            <a:r>
              <a:rPr lang="zh-CN" altLang="zh-CN" spc="-100">
                <a:solidFill>
                  <a:srgbClr val="000000"/>
                </a:solidFill>
                <a:cs typeface="Times New Roman" panose="02020603050405020304"/>
              </a:rPr>
              <a:t>故</a:t>
            </a:r>
            <a:r>
              <a:rPr lang="en-US" altLang="zh-CN" spc="-100">
                <a:solidFill>
                  <a:srgbClr val="000000"/>
                </a:solidFill>
                <a:cs typeface="Times New Roman" panose="02020603050405020304"/>
              </a:rPr>
              <a:t>A</a:t>
            </a:r>
            <a:r>
              <a:rPr lang="zh-CN" altLang="zh-CN" spc="-100">
                <a:solidFill>
                  <a:srgbClr val="000000"/>
                </a:solidFill>
                <a:cs typeface="Times New Roman" panose="02020603050405020304"/>
              </a:rPr>
              <a:t>正确</a:t>
            </a:r>
            <a:r>
              <a:rPr lang="en-US" altLang="zh-CN" spc="-100">
                <a:solidFill>
                  <a:srgbClr val="000000"/>
                </a:solidFill>
                <a:latin typeface="宋体" panose="02010600030101010101" pitchFamily="2" charset="-122"/>
                <a:cs typeface="Times New Roman" panose="02020603050405020304"/>
              </a:rPr>
              <a:t>.</a:t>
            </a:r>
            <a:endParaRPr lang="zh-CN" altLang="zh-CN" sz="900" spc="-100">
              <a:solidFill>
                <a:srgbClr val="000000"/>
              </a:solidFill>
              <a:cs typeface="Times New Roman" panose="02020603050405020304"/>
            </a:endParaRPr>
          </a:p>
        </p:txBody>
      </p:sp>
      <p:sp>
        <p:nvSpPr>
          <p:cNvPr id="3" name="矩形 2"/>
          <p:cNvSpPr/>
          <p:nvPr/>
        </p:nvSpPr>
        <p:spPr>
          <a:xfrm>
            <a:off x="5351575" y="573307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jj371.jpg" descr="id:2147500440;FounderCES"/>
          <p:cNvPicPr/>
          <p:nvPr/>
        </p:nvPicPr>
        <p:blipFill>
          <a:blip r:embed="rId2"/>
          <a:stretch>
            <a:fillRect/>
          </a:stretch>
        </p:blipFill>
        <p:spPr>
          <a:xfrm>
            <a:off x="4871070" y="3860864"/>
            <a:ext cx="2530669" cy="183366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031"/>
            <a:ext cx="11485848" cy="445423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）将一根细金属丝置入柔性塑料中，可以制成用来检测物体形变的器件应变片，其结构如图甲所示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将它接入图乙所示的电路，电源电压不变，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，当应变片随被检测物体发生拉伸形变时，塑料中的金属丝会被拉长变细，导致电阻变大，则电路中的（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电压表和电流表示数都变大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电压表和电流表示数都变小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40383" y="764704"/>
            <a:ext cx="6186871" cy="558008"/>
          </a:xfrm>
          <a:prstGeom prst="rect">
            <a:avLst/>
          </a:prstGeom>
        </p:spPr>
      </p:pic>
      <p:pic>
        <p:nvPicPr>
          <p:cNvPr id="5" name="图片 4"/>
          <p:cNvPicPr>
            <a:picLocks noChangeAspect="1"/>
          </p:cNvPicPr>
          <p:nvPr/>
        </p:nvPicPr>
        <p:blipFill>
          <a:blip r:embed="rId3"/>
          <a:stretch>
            <a:fillRect/>
          </a:stretch>
        </p:blipFill>
        <p:spPr>
          <a:xfrm>
            <a:off x="838622" y="1459607"/>
            <a:ext cx="1852189" cy="419062"/>
          </a:xfrm>
          <a:prstGeom prst="rect">
            <a:avLst/>
          </a:prstGeom>
        </p:spPr>
      </p:pic>
      <p:pic>
        <p:nvPicPr>
          <p:cNvPr id="6" name="图片 5"/>
          <p:cNvPicPr>
            <a:picLocks noChangeAspect="1"/>
          </p:cNvPicPr>
          <p:nvPr/>
        </p:nvPicPr>
        <p:blipFill>
          <a:blip r:embed="rId4"/>
          <a:stretch>
            <a:fillRect/>
          </a:stretch>
        </p:blipFill>
        <p:spPr>
          <a:xfrm>
            <a:off x="6103778" y="3625406"/>
            <a:ext cx="2660703" cy="2156901"/>
          </a:xfrm>
          <a:prstGeom prst="rect">
            <a:avLst/>
          </a:prstGeom>
        </p:spPr>
      </p:pic>
      <p:pic>
        <p:nvPicPr>
          <p:cNvPr id="7" name="图片 6"/>
          <p:cNvPicPr>
            <a:picLocks noChangeAspect="1"/>
          </p:cNvPicPr>
          <p:nvPr/>
        </p:nvPicPr>
        <p:blipFill>
          <a:blip r:embed="rId5"/>
          <a:stretch>
            <a:fillRect/>
          </a:stretch>
        </p:blipFill>
        <p:spPr>
          <a:xfrm>
            <a:off x="9191550" y="3625406"/>
            <a:ext cx="2383658" cy="1959674"/>
          </a:xfrm>
          <a:prstGeom prst="rect">
            <a:avLst/>
          </a:prstGeom>
        </p:spPr>
      </p:pic>
      <p:sp>
        <p:nvSpPr>
          <p:cNvPr id="8" name="矩形 7"/>
          <p:cNvSpPr/>
          <p:nvPr/>
        </p:nvSpPr>
        <p:spPr>
          <a:xfrm>
            <a:off x="7302090" y="5629164"/>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10137157" y="5585080"/>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8382379" y="5833583"/>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7833252" y="3087700"/>
            <a:ext cx="407484" cy="461665"/>
          </a:xfrm>
          <a:prstGeom prst="rect">
            <a:avLst/>
          </a:prstGeom>
        </p:spPr>
        <p:txBody>
          <a:bodyPr wrap="none">
            <a:spAutoFit/>
          </a:bodyPr>
          <a:lstStyle/>
          <a:p>
            <a:r>
              <a:rPr lang="en-US" altLang="zh-CN" sz="2400"/>
              <a:t>D</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16583"/>
            <a:ext cx="11485848" cy="2792239"/>
          </a:xfrm>
        </p:spPr>
        <p:txBody>
          <a:body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根据题图乙可知，电路为串联电路，电压表测量应变片两端的电压，电流表测量电路中的电流；闭合开关</a:t>
            </a:r>
            <a:r>
              <a:rPr lang="en-US" altLang="zh-CN">
                <a:solidFill>
                  <a:srgbClr val="000000"/>
                </a:solidFill>
                <a:cs typeface="Times New Roman" panose="02020603050405020304"/>
              </a:rPr>
              <a:t>S</a:t>
            </a:r>
            <a:r>
              <a:rPr lang="zh-CN" altLang="zh-CN">
                <a:solidFill>
                  <a:srgbClr val="000000"/>
                </a:solidFill>
                <a:cs typeface="Times New Roman" panose="02020603050405020304"/>
              </a:rPr>
              <a:t>，当应变片随被检测物体发生拉伸形变时，塑料中的金属丝会被拉长变细，导致电阻变大，总电阻变大，根据欧姆定律可知，电路中电流变小，电流表示数变小；应变片的电阻变大，根据串联电路的分压规律可知，应变片分得的电压变大，电压表示数变大，故</a:t>
            </a:r>
            <a:r>
              <a:rPr lang="en-US" altLang="zh-CN">
                <a:solidFill>
                  <a:srgbClr val="000000"/>
                </a:solidFill>
                <a:cs typeface="Times New Roman" panose="02020603050405020304"/>
              </a:rPr>
              <a:t>D</a:t>
            </a:r>
            <a:r>
              <a:rPr lang="zh-CN" altLang="zh-CN">
                <a:solidFill>
                  <a:srgbClr val="000000"/>
                </a:solidFill>
                <a:cs typeface="Times New Roman" panose="02020603050405020304"/>
              </a:rPr>
              <a:t>正确</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pic>
        <p:nvPicPr>
          <p:cNvPr id="9" name="图片 8"/>
          <p:cNvPicPr>
            <a:picLocks noChangeAspect="1"/>
          </p:cNvPicPr>
          <p:nvPr/>
        </p:nvPicPr>
        <p:blipFill>
          <a:blip r:embed="rId2"/>
          <a:stretch>
            <a:fillRect/>
          </a:stretch>
        </p:blipFill>
        <p:spPr>
          <a:xfrm>
            <a:off x="3511490" y="3740919"/>
            <a:ext cx="2660703" cy="2156901"/>
          </a:xfrm>
          <a:prstGeom prst="rect">
            <a:avLst/>
          </a:prstGeom>
        </p:spPr>
      </p:pic>
      <p:pic>
        <p:nvPicPr>
          <p:cNvPr id="10" name="图片 9"/>
          <p:cNvPicPr>
            <a:picLocks noChangeAspect="1"/>
          </p:cNvPicPr>
          <p:nvPr/>
        </p:nvPicPr>
        <p:blipFill>
          <a:blip r:embed="rId3"/>
          <a:stretch>
            <a:fillRect/>
          </a:stretch>
        </p:blipFill>
        <p:spPr>
          <a:xfrm>
            <a:off x="6599262" y="3740919"/>
            <a:ext cx="2383658" cy="1959674"/>
          </a:xfrm>
          <a:prstGeom prst="rect">
            <a:avLst/>
          </a:prstGeom>
        </p:spPr>
      </p:pic>
      <p:sp>
        <p:nvSpPr>
          <p:cNvPr id="11" name="矩形 10"/>
          <p:cNvSpPr/>
          <p:nvPr/>
        </p:nvSpPr>
        <p:spPr>
          <a:xfrm>
            <a:off x="4709802" y="5744677"/>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7544869" y="5700593"/>
            <a:ext cx="492443"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5790091" y="594909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4524315"/>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）计算机鼠标内装有自动控制传感器，其工作原理电路如图所示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在导轨上左右移动时，可带动与之相连的滑动变阻器滑片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左右移动，通过电压表示数变化可反映出物体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移动的距离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动时（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电压表示数和电流表示数的比值变大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电压表示数和电流表示数的比值不变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1270092"/>
            <a:ext cx="2635922" cy="414998"/>
          </a:xfrm>
          <a:prstGeom prst="rect">
            <a:avLst/>
          </a:prstGeom>
        </p:spPr>
      </p:pic>
      <p:pic>
        <p:nvPicPr>
          <p:cNvPr id="4" name="图片 3"/>
          <p:cNvPicPr>
            <a:picLocks noChangeAspect="1"/>
          </p:cNvPicPr>
          <p:nvPr/>
        </p:nvPicPr>
        <p:blipFill>
          <a:blip r:embed="rId3"/>
          <a:stretch>
            <a:fillRect/>
          </a:stretch>
        </p:blipFill>
        <p:spPr>
          <a:xfrm>
            <a:off x="7607374" y="3015536"/>
            <a:ext cx="2822513" cy="2472112"/>
          </a:xfrm>
          <a:prstGeom prst="rect">
            <a:avLst/>
          </a:prstGeom>
        </p:spPr>
      </p:pic>
      <p:sp>
        <p:nvSpPr>
          <p:cNvPr id="5" name="矩形 4"/>
          <p:cNvSpPr/>
          <p:nvPr/>
        </p:nvSpPr>
        <p:spPr>
          <a:xfrm>
            <a:off x="8327454" y="5441641"/>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1494006" y="2880398"/>
            <a:ext cx="407484" cy="461665"/>
          </a:xfrm>
          <a:prstGeom prst="rect">
            <a:avLst/>
          </a:prstGeom>
        </p:spPr>
        <p:txBody>
          <a:bodyPr wrap="none">
            <a:spAutoFit/>
          </a:bodyPr>
          <a:lstStyle/>
          <a:p>
            <a:r>
              <a:rPr lang="en-US" altLang="zh-CN" sz="2400"/>
              <a:t>C</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586819"/>
            <a:ext cx="11485848" cy="3346237"/>
          </a:xfrm>
        </p:spPr>
        <p:txBody>
          <a:body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由题图可知，滑动变阻器</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的下方两个接线柱同时接入电路，电流表测量电路中的电流，电压表测量</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左边部分电阻两端的电压</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cs typeface="Times New Roman" panose="02020603050405020304"/>
              </a:rPr>
              <a:t>当物体</a:t>
            </a:r>
            <a:r>
              <a:rPr lang="en-US" altLang="zh-CN" i="1">
                <a:solidFill>
                  <a:srgbClr val="000000"/>
                </a:solidFill>
                <a:cs typeface="Times New Roman" panose="02020603050405020304"/>
              </a:rPr>
              <a:t>M</a:t>
            </a:r>
            <a:r>
              <a:rPr lang="zh-CN" altLang="zh-CN">
                <a:solidFill>
                  <a:srgbClr val="000000"/>
                </a:solidFill>
                <a:cs typeface="Times New Roman" panose="02020603050405020304"/>
              </a:rPr>
              <a:t>向右移动时，带动滑片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右移，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接入电路的电阻不变，根据欧姆定律可知，电路中的电流不变，电流表示数不变，滑片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左侧部分的电阻丝长度变长，左侧电阻变大，根据</a:t>
            </a:r>
            <a:r>
              <a:rPr lang="en-US" altLang="zh-CN" i="1">
                <a:solidFill>
                  <a:srgbClr val="000000"/>
                </a:solidFill>
                <a:cs typeface="Times New Roman" panose="02020603050405020304"/>
              </a:rPr>
              <a:t>U</a:t>
            </a:r>
            <a:r>
              <a:rPr lang="zh-CN" altLang="zh-CN">
                <a:solidFill>
                  <a:srgbClr val="000000"/>
                </a:solidFill>
                <a:cs typeface="Times New Roman" panose="02020603050405020304"/>
              </a:rPr>
              <a:t>＝</a:t>
            </a:r>
            <a:r>
              <a:rPr lang="en-US" altLang="zh-CN" i="1">
                <a:solidFill>
                  <a:srgbClr val="000000"/>
                </a:solidFill>
                <a:cs typeface="Times New Roman" panose="02020603050405020304"/>
              </a:rPr>
              <a:t>IR</a:t>
            </a:r>
            <a:r>
              <a:rPr lang="zh-CN" altLang="zh-CN">
                <a:solidFill>
                  <a:srgbClr val="000000"/>
                </a:solidFill>
                <a:cs typeface="Times New Roman" panose="02020603050405020304"/>
              </a:rPr>
              <a:t>可知，左侧电阻两端的电压变大，电压表示数变大，故</a:t>
            </a:r>
            <a:r>
              <a:rPr lang="en-US" altLang="zh-CN">
                <a:solidFill>
                  <a:srgbClr val="000000"/>
                </a:solidFill>
                <a:cs typeface="Times New Roman" panose="02020603050405020304"/>
              </a:rPr>
              <a:t>A</a:t>
            </a:r>
            <a:r>
              <a:rPr lang="zh-CN" altLang="zh-CN">
                <a:solidFill>
                  <a:srgbClr val="000000"/>
                </a:solidFill>
                <a:cs typeface="Times New Roman" panose="02020603050405020304"/>
              </a:rPr>
              <a:t>、</a:t>
            </a:r>
            <a:r>
              <a:rPr lang="en-US" altLang="zh-CN">
                <a:solidFill>
                  <a:srgbClr val="000000"/>
                </a:solidFill>
                <a:cs typeface="Times New Roman" panose="02020603050405020304"/>
              </a:rPr>
              <a:t>B</a:t>
            </a:r>
            <a:r>
              <a:rPr lang="zh-CN" altLang="zh-CN">
                <a:solidFill>
                  <a:srgbClr val="000000"/>
                </a:solidFill>
                <a:cs typeface="Times New Roman" panose="02020603050405020304"/>
              </a:rPr>
              <a:t>错误；电压表示数变大，电流表示数不变，电压表示数和电流表示数的比值变大，故</a:t>
            </a:r>
            <a:r>
              <a:rPr lang="en-US" altLang="zh-CN">
                <a:solidFill>
                  <a:srgbClr val="000000"/>
                </a:solidFill>
                <a:cs typeface="Times New Roman" panose="02020603050405020304"/>
              </a:rPr>
              <a:t>C</a:t>
            </a:r>
            <a:r>
              <a:rPr lang="zh-CN" altLang="zh-CN">
                <a:solidFill>
                  <a:srgbClr val="000000"/>
                </a:solidFill>
                <a:cs typeface="Times New Roman" panose="02020603050405020304"/>
              </a:rPr>
              <a:t>正确，</a:t>
            </a:r>
            <a:r>
              <a:rPr lang="en-US" altLang="zh-CN">
                <a:solidFill>
                  <a:srgbClr val="000000"/>
                </a:solidFill>
                <a:cs typeface="Times New Roman" panose="02020603050405020304"/>
              </a:rPr>
              <a:t>D</a:t>
            </a:r>
            <a:r>
              <a:rPr lang="zh-CN" altLang="zh-CN">
                <a:solidFill>
                  <a:srgbClr val="000000"/>
                </a:solidFill>
                <a:cs typeface="Times New Roman" panose="02020603050405020304"/>
              </a:rPr>
              <a:t>错误</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pic>
        <p:nvPicPr>
          <p:cNvPr id="3" name="图片 2"/>
          <p:cNvPicPr>
            <a:picLocks noChangeAspect="1"/>
          </p:cNvPicPr>
          <p:nvPr/>
        </p:nvPicPr>
        <p:blipFill>
          <a:blip r:embed="rId2"/>
          <a:stretch>
            <a:fillRect/>
          </a:stretch>
        </p:blipFill>
        <p:spPr>
          <a:xfrm>
            <a:off x="5015086" y="4005064"/>
            <a:ext cx="2302006" cy="2016224"/>
          </a:xfrm>
          <a:prstGeom prst="rect">
            <a:avLst/>
          </a:prstGeom>
        </p:spPr>
      </p:pic>
      <p:sp>
        <p:nvSpPr>
          <p:cNvPr id="4" name="矩形 3"/>
          <p:cNvSpPr/>
          <p:nvPr/>
        </p:nvSpPr>
        <p:spPr>
          <a:xfrm>
            <a:off x="5318948" y="594928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445423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聊城中考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）如图所示是列车上烟雾报警器的简化原理图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内装有一个激光发生器及带有一光敏电阻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的电路，其中电源电压恒定，</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有烟雾产生时，激光被烟雾遮挡而使光敏电阻的阻值发生变化，从而改变电路中的电流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当电路中的电流增大至某一数值时报警器开始报警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的阻值随光照强度的减弱而增大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烟雾越浓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电流表示数越小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烟雾越浓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电压表示数越小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若要提高警报灵敏度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可以适当增大</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31510" y="5391800"/>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7419021" y="3404935"/>
            <a:ext cx="3674558" cy="1928829"/>
          </a:xfrm>
          <a:prstGeom prst="rect">
            <a:avLst/>
          </a:prstGeom>
        </p:spPr>
      </p:pic>
      <p:sp>
        <p:nvSpPr>
          <p:cNvPr id="5" name="矩形 4"/>
          <p:cNvSpPr/>
          <p:nvPr/>
        </p:nvSpPr>
        <p:spPr>
          <a:xfrm>
            <a:off x="8939708" y="2937851"/>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C</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8607"/>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）如图是地磅工作原理示意图，秤台连在竖直弹簧上，电路与恒压电源连接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未称量时，滑动变阻器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在最上端，称量时，滑片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向下滑动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，车辆总质量越大时（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电压表的示数越大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电压表的示数越小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电流表的示数越大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电流表的示数越小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6997" y="1094551"/>
            <a:ext cx="7682426" cy="554115"/>
          </a:xfrm>
          <a:prstGeom prst="rect">
            <a:avLst/>
          </a:prstGeom>
        </p:spPr>
      </p:pic>
      <p:pic>
        <p:nvPicPr>
          <p:cNvPr id="4" name="图片 3"/>
          <p:cNvPicPr>
            <a:picLocks noChangeAspect="1"/>
          </p:cNvPicPr>
          <p:nvPr/>
        </p:nvPicPr>
        <p:blipFill>
          <a:blip r:embed="rId3"/>
          <a:stretch>
            <a:fillRect/>
          </a:stretch>
        </p:blipFill>
        <p:spPr>
          <a:xfrm>
            <a:off x="5951190" y="3110775"/>
            <a:ext cx="3225969" cy="2326607"/>
          </a:xfrm>
          <a:prstGeom prst="rect">
            <a:avLst/>
          </a:prstGeom>
        </p:spPr>
      </p:pic>
      <p:sp>
        <p:nvSpPr>
          <p:cNvPr id="5" name="矩形 4"/>
          <p:cNvSpPr/>
          <p:nvPr/>
        </p:nvSpPr>
        <p:spPr>
          <a:xfrm>
            <a:off x="6685786" y="5517048"/>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4664908" y="2777369"/>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A</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627067"/>
            <a:ext cx="11485848" cy="6186309"/>
          </a:xfrm>
        </p:spPr>
        <p:txBody>
          <a:body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由题图</a:t>
            </a:r>
            <a:r>
              <a:rPr lang="zh-CN" altLang="zh-CN" spc="100">
                <a:solidFill>
                  <a:srgbClr val="000000"/>
                </a:solidFill>
                <a:cs typeface="Times New Roman" panose="02020603050405020304"/>
              </a:rPr>
              <a:t>可知，定值电阻</a:t>
            </a:r>
            <a:r>
              <a:rPr lang="en-US" altLang="zh-CN" i="1" spc="100">
                <a:solidFill>
                  <a:srgbClr val="000000"/>
                </a:solidFill>
                <a:cs typeface="Times New Roman" panose="02020603050405020304"/>
              </a:rPr>
              <a:t>R</a:t>
            </a:r>
            <a:r>
              <a:rPr lang="en-US" altLang="zh-CN" spc="100" baseline="-25000">
                <a:solidFill>
                  <a:srgbClr val="000000"/>
                </a:solidFill>
                <a:cs typeface="Times New Roman" panose="02020603050405020304"/>
              </a:rPr>
              <a:t>0</a:t>
            </a:r>
            <a:r>
              <a:rPr lang="zh-CN" altLang="zh-CN" spc="100">
                <a:solidFill>
                  <a:srgbClr val="000000"/>
                </a:solidFill>
                <a:cs typeface="Times New Roman" panose="02020603050405020304"/>
              </a:rPr>
              <a:t>与光敏电阻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串联，电流表测电</a:t>
            </a:r>
            <a:endParaRPr lang="en-US" altLang="zh-CN">
              <a:solidFill>
                <a:srgbClr val="000000"/>
              </a:solidFill>
              <a:cs typeface="Times New Roman" panose="02020603050405020304"/>
            </a:endParaRPr>
          </a:p>
          <a:p>
            <a:pPr hangingPunct="0">
              <a:spcAft>
                <a:spcPts val="0"/>
              </a:spcAft>
            </a:pPr>
            <a:r>
              <a:rPr lang="zh-CN" altLang="zh-CN">
                <a:solidFill>
                  <a:srgbClr val="000000"/>
                </a:solidFill>
                <a:cs typeface="Times New Roman" panose="02020603050405020304"/>
              </a:rPr>
              <a:t>路中的</a:t>
            </a:r>
            <a:r>
              <a:rPr lang="zh-CN" altLang="zh-CN" spc="100">
                <a:solidFill>
                  <a:srgbClr val="000000"/>
                </a:solidFill>
                <a:cs typeface="Times New Roman" panose="02020603050405020304"/>
              </a:rPr>
              <a:t>电流，电压表测</a:t>
            </a:r>
            <a:r>
              <a:rPr lang="zh-CN" altLang="zh-CN">
                <a:solidFill>
                  <a:srgbClr val="000000"/>
                </a:solidFill>
                <a:cs typeface="Times New Roman" panose="02020603050405020304"/>
              </a:rPr>
              <a:t>光敏电阻两端</a:t>
            </a:r>
            <a:r>
              <a:rPr lang="zh-CN" altLang="zh-CN" spc="-100">
                <a:solidFill>
                  <a:srgbClr val="000000"/>
                </a:solidFill>
                <a:cs typeface="Times New Roman" panose="02020603050405020304"/>
              </a:rPr>
              <a:t>的电压；当有烟雾</a:t>
            </a:r>
            <a:r>
              <a:rPr lang="zh-CN" altLang="zh-CN">
                <a:solidFill>
                  <a:srgbClr val="000000"/>
                </a:solidFill>
                <a:cs typeface="Times New Roman" panose="02020603050405020304"/>
              </a:rPr>
              <a:t>时，电路</a:t>
            </a:r>
            <a:endParaRPr lang="en-US" altLang="zh-CN">
              <a:solidFill>
                <a:srgbClr val="000000"/>
              </a:solidFill>
              <a:cs typeface="Times New Roman" panose="02020603050405020304"/>
            </a:endParaRPr>
          </a:p>
          <a:p>
            <a:pPr hangingPunct="0">
              <a:spcAft>
                <a:spcPts val="0"/>
              </a:spcAft>
            </a:pPr>
            <a:r>
              <a:rPr lang="zh-CN" altLang="zh-CN">
                <a:solidFill>
                  <a:srgbClr val="000000"/>
                </a:solidFill>
                <a:cs typeface="Times New Roman" panose="02020603050405020304"/>
              </a:rPr>
              <a:t>中的电流增大至某一数值时报警器开始报警，故有烟雾时，光照</a:t>
            </a:r>
            <a:endParaRPr lang="en-US" altLang="zh-CN">
              <a:solidFill>
                <a:srgbClr val="000000"/>
              </a:solidFill>
              <a:cs typeface="Times New Roman" panose="02020603050405020304"/>
            </a:endParaRPr>
          </a:p>
          <a:p>
            <a:pPr hangingPunct="0">
              <a:spcAft>
                <a:spcPts val="0"/>
              </a:spcAft>
            </a:pPr>
            <a:r>
              <a:rPr lang="zh-CN" altLang="zh-CN">
                <a:solidFill>
                  <a:srgbClr val="000000"/>
                </a:solidFill>
                <a:cs typeface="Times New Roman" panose="02020603050405020304"/>
              </a:rPr>
              <a:t>强度减弱，电路中电流增大，根据欧姆定律可知，电路的总电阻</a:t>
            </a:r>
            <a:endParaRPr lang="en-US" altLang="zh-CN">
              <a:solidFill>
                <a:srgbClr val="000000"/>
              </a:solidFill>
              <a:cs typeface="Times New Roman" panose="02020603050405020304"/>
            </a:endParaRPr>
          </a:p>
          <a:p>
            <a:pPr hangingPunct="0">
              <a:spcAft>
                <a:spcPts val="0"/>
              </a:spcAft>
            </a:pPr>
            <a:r>
              <a:rPr lang="zh-CN" altLang="zh-CN">
                <a:solidFill>
                  <a:srgbClr val="000000"/>
                </a:solidFill>
                <a:cs typeface="Times New Roman" panose="02020603050405020304"/>
              </a:rPr>
              <a:t>减小，由电阻的串联规律可知，光敏电阻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的阻值减小，则光敏电阻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的阻值随光照强度的减弱而减小，</a:t>
            </a:r>
            <a:r>
              <a:rPr lang="en-US" altLang="zh-CN">
                <a:solidFill>
                  <a:srgbClr val="000000"/>
                </a:solidFill>
                <a:cs typeface="Times New Roman" panose="02020603050405020304"/>
              </a:rPr>
              <a:t>A</a:t>
            </a:r>
            <a:r>
              <a:rPr lang="zh-CN" altLang="zh-CN">
                <a:solidFill>
                  <a:srgbClr val="000000"/>
                </a:solidFill>
                <a:cs typeface="Times New Roman" panose="02020603050405020304"/>
              </a:rPr>
              <a:t>错误；因为光敏电阻</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的阻值随光照强度的减弱而减小，所以烟雾越浓，光照强度越弱，电路总电阻越小，电路中的电流越大，</a:t>
            </a:r>
            <a:r>
              <a:rPr lang="en-US" altLang="zh-CN">
                <a:solidFill>
                  <a:srgbClr val="000000"/>
                </a:solidFill>
                <a:cs typeface="Times New Roman" panose="02020603050405020304"/>
              </a:rPr>
              <a:t>B</a:t>
            </a:r>
            <a:r>
              <a:rPr lang="zh-CN" altLang="zh-CN">
                <a:solidFill>
                  <a:srgbClr val="000000"/>
                </a:solidFill>
                <a:cs typeface="Times New Roman" panose="02020603050405020304"/>
              </a:rPr>
              <a:t>错误；根据欧姆定律可知，定值电阻</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两端的电压增大，串联电路电源电压等于各部分电压之和，则光敏电阻两端的电压减小，即电压表示数减小，</a:t>
            </a:r>
            <a:r>
              <a:rPr lang="en-US" altLang="zh-CN">
                <a:solidFill>
                  <a:srgbClr val="000000"/>
                </a:solidFill>
                <a:cs typeface="Times New Roman" panose="02020603050405020304"/>
              </a:rPr>
              <a:t>C</a:t>
            </a:r>
            <a:r>
              <a:rPr lang="zh-CN" altLang="zh-CN">
                <a:solidFill>
                  <a:srgbClr val="000000"/>
                </a:solidFill>
                <a:cs typeface="Times New Roman" panose="02020603050405020304"/>
              </a:rPr>
              <a:t>正确；要提高警报灵敏度，需减小电路中的电阻以增大电流，使报警器在烟雾不是很浓时就会报警，增大</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的阻值会增大电路中电阻，从而减小电流，不能提高警报灵敏度，</a:t>
            </a:r>
            <a:r>
              <a:rPr lang="en-US" altLang="zh-CN">
                <a:solidFill>
                  <a:srgbClr val="000000"/>
                </a:solidFill>
                <a:cs typeface="Times New Roman" panose="02020603050405020304"/>
              </a:rPr>
              <a:t>D</a:t>
            </a:r>
            <a:r>
              <a:rPr lang="zh-CN" altLang="zh-CN">
                <a:solidFill>
                  <a:srgbClr val="000000"/>
                </a:solidFill>
                <a:cs typeface="Times New Roman" panose="02020603050405020304"/>
              </a:rPr>
              <a:t>错误</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sp>
        <p:nvSpPr>
          <p:cNvPr id="3" name="矩形 2"/>
          <p:cNvSpPr/>
          <p:nvPr/>
        </p:nvSpPr>
        <p:spPr>
          <a:xfrm>
            <a:off x="9695606" y="234869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8975526" y="764704"/>
            <a:ext cx="2808312" cy="147412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p:nvPr/>
        </p:nvSpPr>
        <p:spPr bwMode="auto">
          <a:xfrm>
            <a:off x="360680" y="1081405"/>
            <a:ext cx="11485880" cy="3413760"/>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0000"/>
                </a:solidFill>
                <a:ea typeface="楷体" panose="02010609060101010101" pitchFamily="49" charset="-122"/>
                <a:cs typeface="Times New Roman" panose="02020603050405020304"/>
              </a:rPr>
              <a:t>                            </a:t>
            </a:r>
            <a:r>
              <a:rPr lang="zh-CN" altLang="zh-CN" dirty="0">
                <a:solidFill>
                  <a:srgbClr val="000000"/>
                </a:solidFill>
                <a:ea typeface="楷体" panose="02010609060101010101" pitchFamily="49" charset="-122"/>
                <a:cs typeface="Times New Roman" panose="02020603050405020304"/>
              </a:rPr>
              <a:t>串联电路中的电流处处相等</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串联分压</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电压的分配与电阻大小成正比</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简单可以记忆为</a:t>
            </a:r>
            <a:r>
              <a:rPr lang="en-US" altLang="zh-CN" dirty="0">
                <a:solidFill>
                  <a:srgbClr val="000000"/>
                </a:solidFill>
                <a:latin typeface="楷体" panose="02010609060101010101" pitchFamily="49" charset="-122"/>
                <a:cs typeface="Times New Roman" panose="02020603050405020304"/>
              </a:rPr>
              <a:t>“</a:t>
            </a:r>
            <a:r>
              <a:rPr lang="zh-CN" altLang="zh-CN" dirty="0">
                <a:solidFill>
                  <a:srgbClr val="000000"/>
                </a:solidFill>
                <a:ea typeface="楷体" panose="02010609060101010101" pitchFamily="49" charset="-122"/>
                <a:cs typeface="Times New Roman" panose="02020603050405020304"/>
              </a:rPr>
              <a:t>大阻分大压</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小阻分小压</a:t>
            </a:r>
            <a:r>
              <a:rPr lang="en-US" altLang="zh-CN" dirty="0">
                <a:solidFill>
                  <a:srgbClr val="000000"/>
                </a:solidFill>
                <a:latin typeface="楷体" panose="02010609060101010101" pitchFamily="49" charset="-122"/>
                <a:cs typeface="Times New Roman" panose="02020603050405020304"/>
              </a:rPr>
              <a:t>”</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并联电路中</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各支路两端的电压都相等</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且等于电源电压</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并联分流的关系可以直接根据欧姆定律得出</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需要注意的是</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串联电路中的电流处处相等</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不能理解为</a:t>
            </a:r>
            <a:r>
              <a:rPr lang="en-US" altLang="zh-CN" dirty="0">
                <a:solidFill>
                  <a:srgbClr val="000000"/>
                </a:solidFill>
                <a:latin typeface="楷体" panose="02010609060101010101" pitchFamily="49" charset="-122"/>
                <a:cs typeface="Times New Roman" panose="02020603050405020304"/>
              </a:rPr>
              <a:t>“</a:t>
            </a:r>
            <a:r>
              <a:rPr lang="zh-CN" altLang="zh-CN" dirty="0">
                <a:solidFill>
                  <a:srgbClr val="000000"/>
                </a:solidFill>
                <a:ea typeface="楷体" panose="02010609060101010101" pitchFamily="49" charset="-122"/>
                <a:cs typeface="Times New Roman" panose="02020603050405020304"/>
              </a:rPr>
              <a:t>串联电路中的电流不变</a:t>
            </a:r>
            <a:r>
              <a:rPr lang="en-US" altLang="zh-CN" dirty="0">
                <a:solidFill>
                  <a:srgbClr val="000000"/>
                </a:solidFill>
                <a:latin typeface="楷体" panose="02010609060101010101" pitchFamily="49" charset="-122"/>
                <a:cs typeface="Times New Roman" panose="02020603050405020304"/>
              </a:rPr>
              <a:t>”</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当串联电路的总电阻发生变化时</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电路中的电流会随之变化</a:t>
            </a:r>
            <a:r>
              <a:rPr lang="zh-CN" altLang="zh-CN" dirty="0">
                <a:solidFill>
                  <a:srgbClr val="000000"/>
                </a:solidFill>
                <a:cs typeface="Times New Roman" panose="02020603050405020304"/>
              </a:rPr>
              <a:t>，</a:t>
            </a:r>
            <a:r>
              <a:rPr lang="zh-CN" altLang="zh-CN" dirty="0">
                <a:solidFill>
                  <a:srgbClr val="000000"/>
                </a:solidFill>
                <a:ea typeface="楷体" panose="02010609060101010101" pitchFamily="49" charset="-122"/>
                <a:cs typeface="Times New Roman" panose="02020603050405020304"/>
              </a:rPr>
              <a:t>但依旧满足处处相等</a:t>
            </a:r>
            <a:r>
              <a:rPr lang="en-US" altLang="zh-CN" dirty="0">
                <a:solidFill>
                  <a:srgbClr val="000000"/>
                </a:solidFill>
                <a:latin typeface="宋体" panose="02010600030101010101" pitchFamily="2" charset="-122"/>
                <a:cs typeface="Times New Roman" panose="02020603050405020304"/>
              </a:rPr>
              <a:t>.</a:t>
            </a:r>
          </a:p>
          <a:p>
            <a:pPr>
              <a:spcAft>
                <a:spcPts val="0"/>
              </a:spcAft>
            </a:pPr>
            <a:endParaRPr lang="en-US" altLang="zh-CN" sz="900" dirty="0">
              <a:solidFill>
                <a:srgbClr val="000000"/>
              </a:solidFill>
              <a:latin typeface="宋体" panose="02010600030101010101" pitchFamily="2" charset="-122"/>
              <a:cs typeface="Times New Roman" panose="02020603050405020304"/>
            </a:endParaRPr>
          </a:p>
          <a:p>
            <a:pPr>
              <a:spcAft>
                <a:spcPts val="0"/>
              </a:spcAft>
            </a:pPr>
            <a:endParaRPr lang="en-US" altLang="zh-CN" sz="900" dirty="0">
              <a:solidFill>
                <a:srgbClr val="000000"/>
              </a:solidFill>
              <a:latin typeface="宋体" panose="02010600030101010101" pitchFamily="2" charset="-122"/>
              <a:cs typeface="Times New Roman" panose="02020603050405020304"/>
            </a:endParaRPr>
          </a:p>
          <a:p>
            <a:pPr>
              <a:spcAft>
                <a:spcPts val="0"/>
              </a:spcAft>
            </a:pPr>
            <a:endParaRPr lang="en-US" altLang="zh-CN" sz="900" dirty="0">
              <a:solidFill>
                <a:srgbClr val="000000"/>
              </a:solidFill>
              <a:latin typeface="宋体" panose="02010600030101010101" pitchFamily="2" charset="-122"/>
              <a:cs typeface="Times New Roman" panose="02020603050405020304"/>
            </a:endParaRPr>
          </a:p>
          <a:p>
            <a:pPr>
              <a:spcAft>
                <a:spcPts val="0"/>
              </a:spcAft>
            </a:pPr>
            <a:endParaRPr lang="en-US" altLang="zh-CN" sz="900" dirty="0">
              <a:solidFill>
                <a:srgbClr val="000000"/>
              </a:solidFill>
              <a:latin typeface="宋体" panose="02010600030101010101" pitchFamily="2" charset="-122"/>
              <a:cs typeface="Times New Roman" panose="02020603050405020304"/>
            </a:endParaRPr>
          </a:p>
          <a:p>
            <a:pPr>
              <a:spcAft>
                <a:spcPts val="0"/>
              </a:spcAft>
            </a:pPr>
            <a:endParaRPr lang="en-US" altLang="zh-CN" sz="900" dirty="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dirty="0">
              <a:solidFill>
                <a:srgbClr val="000000"/>
              </a:solidFill>
              <a:latin typeface="宋体" panose="02010600030101010101" pitchFamily="2" charset="-122"/>
              <a:cs typeface="Times New Roman" panose="02020603050405020304"/>
            </a:endParaRPr>
          </a:p>
          <a:p>
            <a:pPr>
              <a:spcAft>
                <a:spcPts val="0"/>
              </a:spcAft>
            </a:pPr>
            <a:endParaRPr lang="en-US" altLang="zh-CN" sz="900" dirty="0">
              <a:solidFill>
                <a:srgbClr val="000000"/>
              </a:solidFill>
              <a:latin typeface="宋体" panose="02010600030101010101" pitchFamily="2" charset="-122"/>
              <a:cs typeface="Times New Roman" panose="02020603050405020304"/>
            </a:endParaRPr>
          </a:p>
          <a:p>
            <a:pPr>
              <a:spcAft>
                <a:spcPts val="0"/>
              </a:spcAft>
            </a:pPr>
            <a:endParaRPr lang="zh-CN" altLang="zh-CN" sz="900" dirty="0">
              <a:solidFill>
                <a:srgbClr val="000000"/>
              </a:solidFill>
              <a:cs typeface="Times New Roman" panose="02020603050405020304"/>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9941" y="1063718"/>
            <a:ext cx="1944216" cy="53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30835"/>
            <a:ext cx="11485848" cy="3346237"/>
          </a:xfrm>
        </p:spPr>
        <p:txBody>
          <a:bodyPr/>
          <a:lstStyle/>
          <a:p>
            <a:pPr hangingPunct="0">
              <a:spcAft>
                <a:spcPts val="0"/>
              </a:spcAft>
            </a:pPr>
            <a:r>
              <a:rPr lang="en-US" altLang="zh-CN">
                <a:solidFill>
                  <a:srgbClr val="00B0F0"/>
                </a:solidFill>
                <a:latin typeface="黑体" panose="02010609060101010101" charset="-122"/>
                <a:cs typeface="Times New Roman" panose="02020603050405020304"/>
              </a:rPr>
              <a:t>[</a:t>
            </a:r>
            <a:r>
              <a:rPr lang="zh-CN" altLang="zh-CN">
                <a:solidFill>
                  <a:srgbClr val="00B0F0"/>
                </a:solidFill>
                <a:ea typeface="黑体" panose="02010609060101010101" charset="-122"/>
                <a:cs typeface="Times New Roman" panose="02020603050405020304"/>
              </a:rPr>
              <a:t>解析</a:t>
            </a:r>
            <a:r>
              <a:rPr lang="en-US" altLang="zh-CN">
                <a:solidFill>
                  <a:srgbClr val="00B0F0"/>
                </a:solidFill>
                <a:latin typeface="黑体" panose="02010609060101010101" charset="-122"/>
                <a:cs typeface="Times New Roman" panose="02020603050405020304"/>
              </a:rPr>
              <a:t>]</a:t>
            </a:r>
            <a:r>
              <a:rPr lang="zh-CN" altLang="zh-CN">
                <a:solidFill>
                  <a:srgbClr val="000000"/>
                </a:solidFill>
                <a:cs typeface="Times New Roman" panose="02020603050405020304"/>
              </a:rPr>
              <a:t>由题图可知，</a:t>
            </a:r>
            <a:r>
              <a:rPr lang="en-US" altLang="zh-CN" i="1">
                <a:solidFill>
                  <a:srgbClr val="000000"/>
                </a:solidFill>
                <a:cs typeface="Times New Roman" panose="02020603050405020304"/>
              </a:rPr>
              <a:t>R</a:t>
            </a:r>
            <a:r>
              <a:rPr lang="en-US" altLang="zh-CN" baseline="-25000">
                <a:solidFill>
                  <a:srgbClr val="000000"/>
                </a:solidFill>
                <a:cs typeface="Times New Roman" panose="02020603050405020304"/>
              </a:rPr>
              <a:t>0</a:t>
            </a:r>
            <a:r>
              <a:rPr lang="zh-CN" altLang="zh-CN">
                <a:solidFill>
                  <a:srgbClr val="000000"/>
                </a:solidFill>
                <a:cs typeface="Times New Roman" panose="02020603050405020304"/>
              </a:rPr>
              <a:t>和滑动变阻器</a:t>
            </a:r>
            <a:r>
              <a:rPr lang="en-US" altLang="zh-CN" i="1">
                <a:solidFill>
                  <a:srgbClr val="000000"/>
                </a:solidFill>
                <a:cs typeface="Times New Roman" panose="02020603050405020304"/>
              </a:rPr>
              <a:t>R</a:t>
            </a:r>
            <a:r>
              <a:rPr lang="zh-CN" altLang="zh-CN">
                <a:solidFill>
                  <a:srgbClr val="000000"/>
                </a:solidFill>
                <a:cs typeface="Times New Roman" panose="02020603050405020304"/>
              </a:rPr>
              <a:t>的最大阻值串联，电流表测电路中的电流，电压表测滑动变阻器滑片</a:t>
            </a:r>
            <a:r>
              <a:rPr lang="en-US" altLang="zh-CN" i="1">
                <a:solidFill>
                  <a:srgbClr val="000000"/>
                </a:solidFill>
                <a:cs typeface="Times New Roman" panose="02020603050405020304"/>
              </a:rPr>
              <a:t>P</a:t>
            </a:r>
            <a:r>
              <a:rPr lang="zh-CN" altLang="zh-CN">
                <a:solidFill>
                  <a:srgbClr val="000000"/>
                </a:solidFill>
                <a:cs typeface="Times New Roman" panose="02020603050405020304"/>
              </a:rPr>
              <a:t>以上部分电阻两端的电压；闭合开关</a:t>
            </a:r>
            <a:r>
              <a:rPr lang="en-US" altLang="zh-CN">
                <a:solidFill>
                  <a:srgbClr val="000000"/>
                </a:solidFill>
                <a:cs typeface="Times New Roman" panose="02020603050405020304"/>
              </a:rPr>
              <a:t>S</a:t>
            </a:r>
            <a:r>
              <a:rPr lang="zh-CN" altLang="zh-CN">
                <a:solidFill>
                  <a:srgbClr val="000000"/>
                </a:solidFill>
                <a:cs typeface="Times New Roman" panose="02020603050405020304"/>
              </a:rPr>
              <a:t>，车辆总质量越大时，滑动变阻器滑片向下移动的距离越大，电压表所测部分电阻长度增大，电阻变大，根据串联分压原理可知，电压表示数变大；因滑片向下移动过程中，电路的总电阻不变，根据欧姆定律可知，电路的电流大小不变，即电流表示数不变，</a:t>
            </a:r>
            <a:r>
              <a:rPr lang="en-US" altLang="zh-CN">
                <a:solidFill>
                  <a:srgbClr val="000000"/>
                </a:solidFill>
                <a:cs typeface="Times New Roman" panose="02020603050405020304"/>
              </a:rPr>
              <a:t>A</a:t>
            </a:r>
            <a:r>
              <a:rPr lang="zh-CN" altLang="zh-CN">
                <a:solidFill>
                  <a:srgbClr val="000000"/>
                </a:solidFill>
                <a:cs typeface="Times New Roman" panose="02020603050405020304"/>
              </a:rPr>
              <a:t>正确，</a:t>
            </a:r>
            <a:r>
              <a:rPr lang="en-US" altLang="zh-CN">
                <a:solidFill>
                  <a:srgbClr val="000000"/>
                </a:solidFill>
                <a:cs typeface="Times New Roman" panose="02020603050405020304"/>
              </a:rPr>
              <a:t>B</a:t>
            </a:r>
            <a:r>
              <a:rPr lang="zh-CN" altLang="zh-CN">
                <a:solidFill>
                  <a:srgbClr val="000000"/>
                </a:solidFill>
                <a:cs typeface="Times New Roman" panose="02020603050405020304"/>
              </a:rPr>
              <a:t>、</a:t>
            </a:r>
            <a:r>
              <a:rPr lang="en-US" altLang="zh-CN">
                <a:solidFill>
                  <a:srgbClr val="000000"/>
                </a:solidFill>
                <a:cs typeface="Times New Roman" panose="02020603050405020304"/>
              </a:rPr>
              <a:t>C</a:t>
            </a:r>
            <a:r>
              <a:rPr lang="zh-CN" altLang="zh-CN">
                <a:solidFill>
                  <a:srgbClr val="000000"/>
                </a:solidFill>
                <a:cs typeface="Times New Roman" panose="02020603050405020304"/>
              </a:rPr>
              <a:t>、</a:t>
            </a:r>
            <a:r>
              <a:rPr lang="en-US" altLang="zh-CN">
                <a:solidFill>
                  <a:srgbClr val="000000"/>
                </a:solidFill>
                <a:cs typeface="Times New Roman" panose="02020603050405020304"/>
              </a:rPr>
              <a:t>D</a:t>
            </a:r>
            <a:r>
              <a:rPr lang="zh-CN" altLang="zh-CN">
                <a:solidFill>
                  <a:srgbClr val="000000"/>
                </a:solidFill>
                <a:cs typeface="Times New Roman" panose="02020603050405020304"/>
              </a:rPr>
              <a:t>错误</a:t>
            </a:r>
            <a:r>
              <a:rPr lang="en-US" altLang="zh-CN">
                <a:solidFill>
                  <a:srgbClr val="000000"/>
                </a:solidFill>
                <a:latin typeface="宋体" panose="02010600030101010101" pitchFamily="2" charset="-122"/>
                <a:cs typeface="Times New Roman" panose="02020603050405020304"/>
              </a:rPr>
              <a:t>.</a:t>
            </a:r>
            <a:endParaRPr lang="zh-CN" altLang="zh-CN" sz="900">
              <a:solidFill>
                <a:srgbClr val="000000"/>
              </a:solidFill>
              <a:cs typeface="Times New Roman" panose="02020603050405020304"/>
            </a:endParaRPr>
          </a:p>
        </p:txBody>
      </p:sp>
      <p:pic>
        <p:nvPicPr>
          <p:cNvPr id="3" name="图片 2"/>
          <p:cNvPicPr>
            <a:picLocks noChangeAspect="1"/>
          </p:cNvPicPr>
          <p:nvPr/>
        </p:nvPicPr>
        <p:blipFill>
          <a:blip r:embed="rId2"/>
          <a:stretch>
            <a:fillRect/>
          </a:stretch>
        </p:blipFill>
        <p:spPr>
          <a:xfrm>
            <a:off x="4295006" y="3501008"/>
            <a:ext cx="3225969" cy="2326607"/>
          </a:xfrm>
          <a:prstGeom prst="rect">
            <a:avLst/>
          </a:prstGeom>
        </p:spPr>
      </p:pic>
      <p:sp>
        <p:nvSpPr>
          <p:cNvPr id="4" name="矩形 3"/>
          <p:cNvSpPr/>
          <p:nvPr/>
        </p:nvSpPr>
        <p:spPr>
          <a:xfrm>
            <a:off x="5029602" y="5907281"/>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bwMode="auto">
          <a:xfrm>
            <a:off x="360680" y="854710"/>
            <a:ext cx="11485880" cy="3296920"/>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a:solidFill>
                  <a:srgbClr val="000000"/>
                </a:solidFill>
                <a:ea typeface="楷体" panose="02010609060101010101" pitchFamily="49" charset="-122"/>
                <a:cs typeface="Times New Roman" panose="02020603050405020304"/>
              </a:rPr>
              <a:t>                        </a:t>
            </a:r>
            <a:r>
              <a:rPr lang="zh-CN" altLang="zh-CN">
                <a:solidFill>
                  <a:srgbClr val="000000"/>
                </a:solidFill>
                <a:ea typeface="楷体" panose="02010609060101010101" pitchFamily="49" charset="-122"/>
                <a:cs typeface="Times New Roman" panose="02020603050405020304"/>
              </a:rPr>
              <a:t>动态电路的分析的关键是正确识别电路并正确判断每个电表测量的对象</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在分析电压表测量对象时</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要看电压表与哪个元件环抱</a:t>
            </a:r>
            <a:r>
              <a:rPr lang="en-US" altLang="zh-CN">
                <a:solidFill>
                  <a:srgbClr val="000000"/>
                </a:solidFill>
                <a:latin typeface="宋体" panose="02010600030101010101" pitchFamily="2" charset="-122"/>
                <a:cs typeface="Times New Roman" panose="02020603050405020304"/>
              </a:rPr>
              <a:t>.</a:t>
            </a:r>
            <a:r>
              <a:rPr lang="zh-CN" altLang="zh-CN">
                <a:solidFill>
                  <a:srgbClr val="000000"/>
                </a:solidFill>
                <a:ea typeface="楷体" panose="02010609060101010101" pitchFamily="49" charset="-122"/>
                <a:cs typeface="Times New Roman" panose="02020603050405020304"/>
              </a:rPr>
              <a:t>如果电压表环抱某一个用电器</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测量的就是该用电器两端的电压</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如果电压表环抱的是电源</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测量的就是电源电压</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如果电压表环抱的是两个用电器</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测量的是这两个用电器的电压之和</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如果电压表环抱的是电源和某一个用电器</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测量的就是电源电压与该用电器的电压之差</a:t>
            </a:r>
            <a:r>
              <a:rPr lang="en-US" altLang="zh-CN">
                <a:solidFill>
                  <a:srgbClr val="000000"/>
                </a:solidFill>
                <a:latin typeface="宋体" panose="02010600030101010101" pitchFamily="2" charset="-122"/>
                <a:cs typeface="Times New Roman" panose="02020603050405020304"/>
              </a:rPr>
              <a:t>.</a:t>
            </a: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a:p>
            <a:pPr eaLnBrk="1">
              <a:spcAft>
                <a:spcPts val="0"/>
              </a:spcAft>
            </a:pPr>
            <a:endParaRPr lang="en-US" altLang="zh-CN" sz="900">
              <a:solidFill>
                <a:srgbClr val="000000"/>
              </a:solidFill>
              <a:latin typeface="宋体" panose="02010600030101010101" pitchFamily="2" charset="-122"/>
              <a:cs typeface="Times New Roman" panose="02020603050405020304"/>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732" y="836712"/>
            <a:ext cx="1742068" cy="4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5976"/>
            <a:ext cx="11485848" cy="445423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）天然气是一种清洁能源，方便居民使用的同时，存在着泄漏的安全隐患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物理兴趣小组在老师的指导下设计了天然气泄漏检测电路，如图电源电压恒定不变，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为气敏电阻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阻值随天然气浓度的增大而减小，则天然气（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浓度增大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浓度增大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607374" y="5229016"/>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6014572" y="2962501"/>
            <a:ext cx="3949367" cy="2292393"/>
          </a:xfrm>
          <a:prstGeom prst="rect">
            <a:avLst/>
          </a:prstGeom>
        </p:spPr>
      </p:pic>
      <p:sp>
        <p:nvSpPr>
          <p:cNvPr id="5" name="矩形 4"/>
          <p:cNvSpPr/>
          <p:nvPr/>
        </p:nvSpPr>
        <p:spPr>
          <a:xfrm>
            <a:off x="1484624" y="2852752"/>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9998" y="692696"/>
                <a:ext cx="11485848" cy="3185231"/>
              </a:xfrm>
            </p:spPr>
            <p:txBody>
              <a:bodyPr/>
              <a:lstStyle/>
              <a:p>
                <a:pPr hangingPunct="0">
                  <a:lnSpc>
                    <a:spcPct val="130000"/>
                  </a:lnSpc>
                  <a:spcAft>
                    <a:spcPts val="0"/>
                  </a:spcAft>
                </a:pPr>
                <a:r>
                  <a:rPr lang="en-US" altLang="zh-CN" sz="2300">
                    <a:solidFill>
                      <a:srgbClr val="00B0F0"/>
                    </a:solidFill>
                    <a:latin typeface="黑体" panose="02010609060101010101" charset="-122"/>
                    <a:cs typeface="Times New Roman" panose="02020603050405020304"/>
                  </a:rPr>
                  <a:t>[</a:t>
                </a:r>
                <a:r>
                  <a:rPr lang="zh-CN" altLang="zh-CN" sz="2300">
                    <a:solidFill>
                      <a:srgbClr val="00B0F0"/>
                    </a:solidFill>
                    <a:ea typeface="黑体" panose="02010609060101010101" charset="-122"/>
                    <a:cs typeface="Times New Roman" panose="02020603050405020304"/>
                  </a:rPr>
                  <a:t>解析</a:t>
                </a:r>
                <a:r>
                  <a:rPr lang="en-US" altLang="zh-CN" sz="2300">
                    <a:solidFill>
                      <a:srgbClr val="00B0F0"/>
                    </a:solidFill>
                    <a:latin typeface="黑体" panose="02010609060101010101" charset="-122"/>
                    <a:cs typeface="Times New Roman" panose="02020603050405020304"/>
                  </a:rPr>
                  <a:t>]</a:t>
                </a:r>
                <a:r>
                  <a:rPr lang="zh-CN" altLang="zh-CN" sz="2300">
                    <a:solidFill>
                      <a:srgbClr val="000000"/>
                    </a:solidFill>
                    <a:cs typeface="Times New Roman" panose="02020603050405020304"/>
                  </a:rPr>
                  <a:t>由电路图知，</a:t>
                </a:r>
                <a:r>
                  <a:rPr lang="en-US" altLang="zh-CN" sz="2300" i="1">
                    <a:solidFill>
                      <a:srgbClr val="000000"/>
                    </a:solidFill>
                    <a:cs typeface="Times New Roman" panose="02020603050405020304"/>
                  </a:rPr>
                  <a:t>R</a:t>
                </a:r>
                <a:r>
                  <a:rPr lang="en-US" altLang="zh-CN" sz="2300" baseline="-25000">
                    <a:solidFill>
                      <a:srgbClr val="000000"/>
                    </a:solidFill>
                    <a:cs typeface="Times New Roman" panose="02020603050405020304"/>
                  </a:rPr>
                  <a:t>0</a:t>
                </a:r>
                <a:r>
                  <a:rPr lang="zh-CN" altLang="zh-CN" sz="2300">
                    <a:solidFill>
                      <a:srgbClr val="000000"/>
                    </a:solidFill>
                    <a:cs typeface="Times New Roman" panose="02020603050405020304"/>
                  </a:rPr>
                  <a:t>与</a:t>
                </a:r>
                <a:r>
                  <a:rPr lang="en-US" altLang="zh-CN" sz="2300" i="1">
                    <a:solidFill>
                      <a:srgbClr val="000000"/>
                    </a:solidFill>
                    <a:cs typeface="Times New Roman" panose="02020603050405020304"/>
                  </a:rPr>
                  <a:t>R</a:t>
                </a:r>
                <a:r>
                  <a:rPr lang="zh-CN" altLang="zh-CN" sz="2300">
                    <a:solidFill>
                      <a:srgbClr val="000000"/>
                    </a:solidFill>
                    <a:cs typeface="Times New Roman" panose="02020603050405020304"/>
                  </a:rPr>
                  <a:t>串联，电流表测电路中电流，电压表测</a:t>
                </a:r>
                <a:r>
                  <a:rPr lang="en-US" altLang="zh-CN" sz="2300" i="1">
                    <a:solidFill>
                      <a:srgbClr val="000000"/>
                    </a:solidFill>
                    <a:cs typeface="Times New Roman" panose="02020603050405020304"/>
                  </a:rPr>
                  <a:t>R</a:t>
                </a:r>
                <a:r>
                  <a:rPr lang="en-US" altLang="zh-CN" sz="2300" baseline="-25000">
                    <a:solidFill>
                      <a:srgbClr val="000000"/>
                    </a:solidFill>
                    <a:cs typeface="Times New Roman" panose="02020603050405020304"/>
                  </a:rPr>
                  <a:t>0</a:t>
                </a:r>
                <a:r>
                  <a:rPr lang="zh-CN" altLang="zh-CN" sz="2300">
                    <a:solidFill>
                      <a:srgbClr val="000000"/>
                    </a:solidFill>
                    <a:cs typeface="Times New Roman" panose="02020603050405020304"/>
                  </a:rPr>
                  <a:t>两端电压</a:t>
                </a:r>
                <a:r>
                  <a:rPr lang="en-US" altLang="zh-CN" sz="2300">
                    <a:solidFill>
                      <a:srgbClr val="000000"/>
                    </a:solidFill>
                    <a:latin typeface="宋体" panose="02010600030101010101" pitchFamily="2" charset="-122"/>
                    <a:cs typeface="Times New Roman" panose="02020603050405020304"/>
                  </a:rPr>
                  <a:t>.</a:t>
                </a:r>
                <a:r>
                  <a:rPr lang="zh-CN" altLang="zh-CN" sz="2300">
                    <a:solidFill>
                      <a:srgbClr val="000000"/>
                    </a:solidFill>
                    <a:cs typeface="Times New Roman" panose="02020603050405020304"/>
                  </a:rPr>
                  <a:t>由题知，</a:t>
                </a:r>
                <a:r>
                  <a:rPr lang="en-US" altLang="zh-CN" sz="2300" i="1">
                    <a:solidFill>
                      <a:srgbClr val="000000"/>
                    </a:solidFill>
                    <a:cs typeface="Times New Roman" panose="02020603050405020304"/>
                  </a:rPr>
                  <a:t>R</a:t>
                </a:r>
                <a:r>
                  <a:rPr lang="zh-CN" altLang="zh-CN" sz="2300">
                    <a:solidFill>
                      <a:srgbClr val="000000"/>
                    </a:solidFill>
                    <a:cs typeface="Times New Roman" panose="02020603050405020304"/>
                  </a:rPr>
                  <a:t>阻值随天然气浓度的增大而减小，电路的总电阻变小，电源电压不变，由</a:t>
                </a:r>
                <a:r>
                  <a:rPr lang="en-US" altLang="zh-CN" sz="2300" i="1">
                    <a:solidFill>
                      <a:srgbClr val="000000"/>
                    </a:solidFill>
                    <a:cs typeface="Times New Roman" panose="02020603050405020304"/>
                  </a:rPr>
                  <a:t>I</a:t>
                </a:r>
                <a:r>
                  <a:rPr lang="zh-CN" altLang="zh-CN" sz="2300">
                    <a:solidFill>
                      <a:srgbClr val="000000"/>
                    </a:solidFill>
                    <a:cs typeface="Times New Roman" panose="02020603050405020304"/>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sz="2300" b="0" i="1">
                            <a:solidFill>
                              <a:srgbClr val="000000"/>
                            </a:solidFill>
                            <a:latin typeface="Cambria Math" panose="02040503050406030204"/>
                            <a:cs typeface="Times New Roman" panose="02020603050405020304"/>
                          </a:rPr>
                          <m:t>𝑈</m:t>
                        </m:r>
                      </m:num>
                      <m:den>
                        <m:r>
                          <a:rPr lang="en-US" altLang="zh-CN" sz="2300" b="0" i="1">
                            <a:solidFill>
                              <a:srgbClr val="000000"/>
                            </a:solidFill>
                            <a:latin typeface="Cambria Math" panose="02040503050406030204"/>
                            <a:cs typeface="Times New Roman" panose="02020603050405020304"/>
                          </a:rPr>
                          <m:t>𝑅</m:t>
                        </m:r>
                      </m:den>
                    </m:f>
                  </m:oMath>
                </a14:m>
                <a:r>
                  <a:rPr lang="zh-CN" altLang="zh-CN" sz="2300">
                    <a:solidFill>
                      <a:srgbClr val="000000"/>
                    </a:solidFill>
                    <a:cs typeface="Times New Roman" panose="02020603050405020304"/>
                  </a:rPr>
                  <a:t>可知，电路中电流变大，即电流表示数变大，</a:t>
                </a:r>
                <a:r>
                  <a:rPr lang="en-US" altLang="zh-CN" sz="2300">
                    <a:solidFill>
                      <a:srgbClr val="000000"/>
                    </a:solidFill>
                    <a:cs typeface="Times New Roman" panose="02020603050405020304"/>
                  </a:rPr>
                  <a:t>A</a:t>
                </a:r>
                <a:r>
                  <a:rPr lang="zh-CN" altLang="zh-CN" sz="2300">
                    <a:solidFill>
                      <a:srgbClr val="000000"/>
                    </a:solidFill>
                    <a:cs typeface="Times New Roman" panose="02020603050405020304"/>
                  </a:rPr>
                  <a:t>错误；由</a:t>
                </a:r>
                <a:r>
                  <a:rPr lang="en-US" altLang="zh-CN" sz="2300" i="1">
                    <a:solidFill>
                      <a:srgbClr val="000000"/>
                    </a:solidFill>
                    <a:cs typeface="Times New Roman" panose="02020603050405020304"/>
                  </a:rPr>
                  <a:t>U</a:t>
                </a:r>
                <a:r>
                  <a:rPr lang="zh-CN" altLang="zh-CN" sz="2300">
                    <a:solidFill>
                      <a:srgbClr val="000000"/>
                    </a:solidFill>
                    <a:cs typeface="Times New Roman" panose="02020603050405020304"/>
                  </a:rPr>
                  <a:t>＝</a:t>
                </a:r>
                <a:r>
                  <a:rPr lang="en-US" altLang="zh-CN" sz="2300" i="1">
                    <a:solidFill>
                      <a:srgbClr val="000000"/>
                    </a:solidFill>
                    <a:cs typeface="Times New Roman" panose="02020603050405020304"/>
                  </a:rPr>
                  <a:t>IR</a:t>
                </a:r>
                <a:r>
                  <a:rPr lang="zh-CN" altLang="zh-CN" sz="2300">
                    <a:solidFill>
                      <a:srgbClr val="000000"/>
                    </a:solidFill>
                    <a:cs typeface="Times New Roman" panose="02020603050405020304"/>
                  </a:rPr>
                  <a:t>知，定值电阻</a:t>
                </a:r>
                <a:r>
                  <a:rPr lang="en-US" altLang="zh-CN" sz="2300" i="1">
                    <a:solidFill>
                      <a:srgbClr val="000000"/>
                    </a:solidFill>
                    <a:cs typeface="Times New Roman" panose="02020603050405020304"/>
                  </a:rPr>
                  <a:t>R</a:t>
                </a:r>
                <a:r>
                  <a:rPr lang="en-US" altLang="zh-CN" sz="2300" baseline="-25000">
                    <a:solidFill>
                      <a:srgbClr val="000000"/>
                    </a:solidFill>
                    <a:cs typeface="Times New Roman" panose="02020603050405020304"/>
                  </a:rPr>
                  <a:t>0</a:t>
                </a:r>
                <a:r>
                  <a:rPr lang="zh-CN" altLang="zh-CN" sz="2300">
                    <a:solidFill>
                      <a:srgbClr val="000000"/>
                    </a:solidFill>
                    <a:cs typeface="Times New Roman" panose="02020603050405020304"/>
                  </a:rPr>
                  <a:t>两端电压变大，即电压表示数变大，</a:t>
                </a:r>
                <a:r>
                  <a:rPr lang="en-US" altLang="zh-CN" sz="2300">
                    <a:solidFill>
                      <a:srgbClr val="000000"/>
                    </a:solidFill>
                    <a:cs typeface="Times New Roman" panose="02020603050405020304"/>
                  </a:rPr>
                  <a:t>B</a:t>
                </a:r>
                <a:r>
                  <a:rPr lang="zh-CN" altLang="zh-CN" sz="2300">
                    <a:solidFill>
                      <a:srgbClr val="000000"/>
                    </a:solidFill>
                    <a:cs typeface="Times New Roman" panose="02020603050405020304"/>
                  </a:rPr>
                  <a:t>错误；当天然气浓度减小时，</a:t>
                </a:r>
                <a:r>
                  <a:rPr lang="en-US" altLang="zh-CN" sz="2300" i="1">
                    <a:solidFill>
                      <a:srgbClr val="000000"/>
                    </a:solidFill>
                    <a:cs typeface="Times New Roman" panose="02020603050405020304"/>
                  </a:rPr>
                  <a:t>R</a:t>
                </a:r>
                <a:r>
                  <a:rPr lang="zh-CN" altLang="zh-CN" sz="2300">
                    <a:solidFill>
                      <a:srgbClr val="000000"/>
                    </a:solidFill>
                    <a:cs typeface="Times New Roman" panose="02020603050405020304"/>
                  </a:rPr>
                  <a:t>的阻值变大，电路的总电阻变大，电源电压不变，由</a:t>
                </a:r>
                <a:r>
                  <a:rPr lang="en-US" altLang="zh-CN" sz="2300" i="1">
                    <a:solidFill>
                      <a:srgbClr val="000000"/>
                    </a:solidFill>
                    <a:cs typeface="Times New Roman" panose="02020603050405020304"/>
                  </a:rPr>
                  <a:t>I</a:t>
                </a:r>
                <a:r>
                  <a:rPr lang="zh-CN" altLang="zh-CN" sz="2300">
                    <a:solidFill>
                      <a:srgbClr val="000000"/>
                    </a:solidFill>
                    <a:cs typeface="Times New Roman" panose="02020603050405020304"/>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sz="2300" b="0" i="1">
                            <a:solidFill>
                              <a:srgbClr val="000000"/>
                            </a:solidFill>
                            <a:latin typeface="Cambria Math" panose="02040503050406030204"/>
                            <a:cs typeface="Times New Roman" panose="02020603050405020304"/>
                          </a:rPr>
                          <m:t>𝑈</m:t>
                        </m:r>
                      </m:num>
                      <m:den>
                        <m:r>
                          <a:rPr lang="en-US" altLang="zh-CN" sz="2300" b="0" i="1">
                            <a:solidFill>
                              <a:srgbClr val="000000"/>
                            </a:solidFill>
                            <a:latin typeface="Cambria Math" panose="02040503050406030204"/>
                            <a:cs typeface="Times New Roman" panose="02020603050405020304"/>
                          </a:rPr>
                          <m:t>𝑅</m:t>
                        </m:r>
                      </m:den>
                    </m:f>
                  </m:oMath>
                </a14:m>
                <a:r>
                  <a:rPr lang="zh-CN" altLang="zh-CN" sz="2300">
                    <a:solidFill>
                      <a:srgbClr val="000000"/>
                    </a:solidFill>
                    <a:cs typeface="Times New Roman" panose="02020603050405020304"/>
                  </a:rPr>
                  <a:t>可知，电路中电流变小，即电流表示数变小，</a:t>
                </a:r>
                <a:r>
                  <a:rPr lang="en-US" altLang="zh-CN" sz="2300">
                    <a:solidFill>
                      <a:srgbClr val="000000"/>
                    </a:solidFill>
                    <a:cs typeface="Times New Roman" panose="02020603050405020304"/>
                  </a:rPr>
                  <a:t>C</a:t>
                </a:r>
                <a:r>
                  <a:rPr lang="zh-CN" altLang="zh-CN" sz="2300">
                    <a:solidFill>
                      <a:srgbClr val="000000"/>
                    </a:solidFill>
                    <a:cs typeface="Times New Roman" panose="02020603050405020304"/>
                  </a:rPr>
                  <a:t>错误；由</a:t>
                </a:r>
                <a:r>
                  <a:rPr lang="en-US" altLang="zh-CN" sz="2300" i="1">
                    <a:solidFill>
                      <a:srgbClr val="000000"/>
                    </a:solidFill>
                    <a:cs typeface="Times New Roman" panose="02020603050405020304"/>
                  </a:rPr>
                  <a:t>U</a:t>
                </a:r>
                <a:r>
                  <a:rPr lang="zh-CN" altLang="zh-CN" sz="2300">
                    <a:solidFill>
                      <a:srgbClr val="000000"/>
                    </a:solidFill>
                    <a:cs typeface="Times New Roman" panose="02020603050405020304"/>
                  </a:rPr>
                  <a:t>＝</a:t>
                </a:r>
                <a:r>
                  <a:rPr lang="en-US" altLang="zh-CN" sz="2300" i="1">
                    <a:solidFill>
                      <a:srgbClr val="000000"/>
                    </a:solidFill>
                    <a:cs typeface="Times New Roman" panose="02020603050405020304"/>
                  </a:rPr>
                  <a:t>IR</a:t>
                </a:r>
                <a:r>
                  <a:rPr lang="zh-CN" altLang="zh-CN" sz="2300">
                    <a:solidFill>
                      <a:srgbClr val="000000"/>
                    </a:solidFill>
                    <a:cs typeface="Times New Roman" panose="02020603050405020304"/>
                  </a:rPr>
                  <a:t>知，定值电阻</a:t>
                </a:r>
                <a:r>
                  <a:rPr lang="en-US" altLang="zh-CN" sz="2300" i="1">
                    <a:solidFill>
                      <a:srgbClr val="000000"/>
                    </a:solidFill>
                    <a:cs typeface="Times New Roman" panose="02020603050405020304"/>
                  </a:rPr>
                  <a:t>R</a:t>
                </a:r>
                <a:r>
                  <a:rPr lang="en-US" altLang="zh-CN" sz="2300" baseline="-25000">
                    <a:solidFill>
                      <a:srgbClr val="000000"/>
                    </a:solidFill>
                    <a:cs typeface="Times New Roman" panose="02020603050405020304"/>
                  </a:rPr>
                  <a:t>0</a:t>
                </a:r>
                <a:r>
                  <a:rPr lang="zh-CN" altLang="zh-CN" sz="2300">
                    <a:solidFill>
                      <a:srgbClr val="000000"/>
                    </a:solidFill>
                    <a:cs typeface="Times New Roman" panose="02020603050405020304"/>
                  </a:rPr>
                  <a:t>两端电压变小，即电压表示数变小，</a:t>
                </a:r>
                <a:r>
                  <a:rPr lang="en-US" altLang="zh-CN" sz="2300">
                    <a:solidFill>
                      <a:srgbClr val="000000"/>
                    </a:solidFill>
                    <a:cs typeface="Times New Roman" panose="02020603050405020304"/>
                  </a:rPr>
                  <a:t>D</a:t>
                </a:r>
                <a:r>
                  <a:rPr lang="zh-CN" altLang="zh-CN" sz="2300">
                    <a:solidFill>
                      <a:srgbClr val="000000"/>
                    </a:solidFill>
                    <a:cs typeface="Times New Roman" panose="02020603050405020304"/>
                  </a:rPr>
                  <a:t>正确</a:t>
                </a:r>
                <a:r>
                  <a:rPr lang="en-US" altLang="zh-CN" sz="2300">
                    <a:solidFill>
                      <a:srgbClr val="000000"/>
                    </a:solidFill>
                    <a:latin typeface="宋体" panose="02010600030101010101" pitchFamily="2" charset="-122"/>
                    <a:cs typeface="Times New Roman" panose="02020603050405020304"/>
                  </a:rPr>
                  <a:t>.</a:t>
                </a:r>
                <a:endParaRPr lang="zh-CN" altLang="zh-CN" sz="2300">
                  <a:solidFill>
                    <a:srgbClr val="000000"/>
                  </a:solidFill>
                  <a:cs typeface="Times New Roman" panose="02020603050405020304"/>
                </a:endParaRPr>
              </a:p>
            </p:txBody>
          </p:sp>
        </mc:Choice>
        <mc:Fallback xmlns="">
          <p:sp>
            <p:nvSpPr>
              <p:cNvPr id="7" name="内容占位符 6"/>
              <p:cNvSpPr>
                <a:spLocks noRot="1" noChangeAspect="1" noMove="1" noResize="1" noEditPoints="1" noAdjustHandles="1" noChangeArrowheads="1" noChangeShapeType="1" noTextEdit="1"/>
              </p:cNvSpPr>
              <p:nvPr>
                <p:ph idx="1"/>
              </p:nvPr>
            </p:nvSpPr>
            <p:spPr>
              <a:xfrm>
                <a:off x="369998" y="692696"/>
                <a:ext cx="11485848" cy="3185231"/>
              </a:xfrm>
              <a:blipFill rotWithShape="1">
                <a:blip r:embed="rId2"/>
                <a:stretch>
                  <a:fillRect l="-4" t="-17" r="3" b="-898"/>
                </a:stretch>
              </a:blipFill>
            </p:spPr>
            <p:txBody>
              <a:bodyPr/>
              <a:lstStyle/>
              <a:p>
                <a:r>
                  <a:rPr lang="zh-CN" altLang="en-US">
                    <a:noFill/>
                  </a:rPr>
                  <a:t> </a:t>
                </a:r>
              </a:p>
            </p:txBody>
          </p:sp>
        </mc:Fallback>
      </mc:AlternateContent>
      <p:sp>
        <p:nvSpPr>
          <p:cNvPr id="5" name="矩形 4"/>
          <p:cNvSpPr/>
          <p:nvPr/>
        </p:nvSpPr>
        <p:spPr>
          <a:xfrm>
            <a:off x="5328092" y="603248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2</a:t>
            </a:r>
            <a:r>
              <a:rPr lang="zh-CN" altLang="zh-CN" sz="2300" b="0">
                <a:solidFill>
                  <a:srgbClr val="000000"/>
                </a:solidFill>
                <a:cs typeface="Times New Roman" panose="02020603050405020304" pitchFamily="18" charset="0"/>
              </a:rPr>
              <a:t>题）</a:t>
            </a:r>
          </a:p>
        </p:txBody>
      </p:sp>
      <p:pic>
        <p:nvPicPr>
          <p:cNvPr id="6" name="图片 5"/>
          <p:cNvPicPr>
            <a:picLocks noChangeAspect="1"/>
          </p:cNvPicPr>
          <p:nvPr/>
        </p:nvPicPr>
        <p:blipFill>
          <a:blip r:embed="rId3"/>
          <a:stretch>
            <a:fillRect/>
          </a:stretch>
        </p:blipFill>
        <p:spPr>
          <a:xfrm>
            <a:off x="4078982" y="3789040"/>
            <a:ext cx="3949367" cy="229239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bwMode="auto">
          <a:xfrm>
            <a:off x="360680" y="1336675"/>
            <a:ext cx="11485880" cy="1795145"/>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ea typeface="楷体" panose="02010609060101010101" pitchFamily="49" charset="-122"/>
                <a:cs typeface="Times New Roman" panose="02020603050405020304"/>
              </a:rPr>
              <a:t>                        </a:t>
            </a:r>
            <a:r>
              <a:rPr lang="zh-CN" altLang="zh-CN">
                <a:solidFill>
                  <a:srgbClr val="000000"/>
                </a:solidFill>
                <a:ea typeface="楷体" panose="02010609060101010101" pitchFamily="49" charset="-122"/>
                <a:cs typeface="Times New Roman" panose="02020603050405020304"/>
              </a:rPr>
              <a:t>不论在串联电路还是并联电路中</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有且只有一个电阻阻值变大时</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总电阻一定变大</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反之</a:t>
            </a:r>
            <a:r>
              <a:rPr lang="zh-CN" altLang="zh-CN">
                <a:solidFill>
                  <a:srgbClr val="000000"/>
                </a:solidFill>
                <a:cs typeface="Times New Roman" panose="02020603050405020304"/>
              </a:rPr>
              <a:t>，</a:t>
            </a:r>
            <a:r>
              <a:rPr lang="zh-CN" altLang="zh-CN">
                <a:solidFill>
                  <a:srgbClr val="000000"/>
                </a:solidFill>
                <a:ea typeface="楷体" panose="02010609060101010101" pitchFamily="49" charset="-122"/>
                <a:cs typeface="Times New Roman" panose="02020603050405020304"/>
              </a:rPr>
              <a:t>总电阻变小</a:t>
            </a:r>
            <a:r>
              <a:rPr lang="en-US" altLang="zh-CN">
                <a:solidFill>
                  <a:srgbClr val="000000"/>
                </a:solidFill>
                <a:latin typeface="宋体" panose="02010600030101010101" pitchFamily="2" charset="-122"/>
                <a:cs typeface="Times New Roman" panose="02020603050405020304"/>
              </a:rPr>
              <a:t>.</a:t>
            </a: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en-US" altLang="zh-CN" sz="900">
              <a:solidFill>
                <a:srgbClr val="000000"/>
              </a:solidFill>
              <a:latin typeface="宋体" panose="02010600030101010101" pitchFamily="2" charset="-122"/>
              <a:cs typeface="Times New Roman" panose="02020603050405020304"/>
            </a:endParaRPr>
          </a:p>
          <a:p>
            <a:pPr>
              <a:spcAft>
                <a:spcPts val="0"/>
              </a:spcAft>
            </a:pPr>
            <a:endParaRPr lang="zh-CN" altLang="zh-CN" sz="900">
              <a:solidFill>
                <a:srgbClr val="000000"/>
              </a:solidFill>
              <a:cs typeface="Times New Roman" panose="02020603050405020304"/>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33" y="1323800"/>
            <a:ext cx="1782708" cy="468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）如图所示的电路中，电源两端电压保持不变，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闭合开关，在保证电路元件安全的前提下，将滑动变阻器的滑片由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端滑到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示数变化量的绝对值分别为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的比值大于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的比值等于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580982" y="5659021"/>
            <a:ext cx="1569660" cy="576248"/>
          </a:xfrm>
          <a:prstGeom prst="rect">
            <a:avLst/>
          </a:prstGeom>
        </p:spPr>
        <p:txBody>
          <a:bodyPr wrap="none">
            <a:spAutoFit/>
          </a:bodyPr>
          <a:lstStyle/>
          <a:p>
            <a:pPr algn="ctr">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7463358" y="3039766"/>
            <a:ext cx="3473995" cy="2593377"/>
          </a:xfrm>
          <a:prstGeom prst="rect">
            <a:avLst/>
          </a:prstGeom>
        </p:spPr>
      </p:pic>
      <p:sp>
        <p:nvSpPr>
          <p:cNvPr id="5" name="矩形 4"/>
          <p:cNvSpPr/>
          <p:nvPr/>
        </p:nvSpPr>
        <p:spPr>
          <a:xfrm>
            <a:off x="10512113" y="2301351"/>
            <a:ext cx="407484" cy="461665"/>
          </a:xfrm>
          <a:prstGeom prst="rect">
            <a:avLst/>
          </a:prstGeom>
        </p:spPr>
        <p:txBody>
          <a:bodyPr wrap="none">
            <a:spAutoFit/>
          </a:bodyPr>
          <a:lstStyle/>
          <a:p>
            <a:r>
              <a:rPr lang="en-US" altLang="zh-CN" sz="2400">
                <a:latin typeface="Times New Roman" panose="02020603050405020304"/>
                <a:ea typeface="宋体" panose="02010600030101010101" pitchFamily="2" charset="-122"/>
              </a:rPr>
              <a:t>D</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692696"/>
                <a:ext cx="11485848" cy="3914661"/>
              </a:xfrm>
            </p:spPr>
            <p:txBody>
              <a:bodyPr/>
              <a:lstStyle/>
              <a:p>
                <a:pPr hangingPunct="0">
                  <a:lnSpc>
                    <a:spcPct val="130000"/>
                  </a:lnSpc>
                  <a:spcAft>
                    <a:spcPts val="0"/>
                  </a:spcAft>
                </a:pPr>
                <a:r>
                  <a:rPr lang="en-US" altLang="zh-CN" sz="2300">
                    <a:solidFill>
                      <a:srgbClr val="00B0F0"/>
                    </a:solidFill>
                    <a:latin typeface="黑体" panose="02010609060101010101" charset="-122"/>
                    <a:cs typeface="Times New Roman" panose="02020603050405020304"/>
                  </a:rPr>
                  <a:t>[</a:t>
                </a:r>
                <a:r>
                  <a:rPr lang="zh-CN" altLang="zh-CN" sz="2300">
                    <a:solidFill>
                      <a:srgbClr val="00B0F0"/>
                    </a:solidFill>
                    <a:ea typeface="黑体" panose="02010609060101010101" charset="-122"/>
                    <a:cs typeface="Times New Roman" panose="02020603050405020304"/>
                  </a:rPr>
                  <a:t>解析</a:t>
                </a:r>
                <a:r>
                  <a:rPr lang="en-US" altLang="zh-CN" sz="2300">
                    <a:solidFill>
                      <a:srgbClr val="00B0F0"/>
                    </a:solidFill>
                    <a:latin typeface="黑体" panose="02010609060101010101" charset="-122"/>
                    <a:cs typeface="Times New Roman" panose="02020603050405020304"/>
                  </a:rPr>
                  <a:t>]</a:t>
                </a:r>
                <a:r>
                  <a:rPr lang="zh-CN" altLang="zh-CN" sz="2300">
                    <a:solidFill>
                      <a:srgbClr val="000000"/>
                    </a:solidFill>
                    <a:cs typeface="Times New Roman" panose="02020603050405020304"/>
                  </a:rPr>
                  <a:t>由电路图可知，定值电阻</a:t>
                </a:r>
                <a:r>
                  <a:rPr lang="en-US" altLang="zh-CN" sz="2300" i="1">
                    <a:solidFill>
                      <a:srgbClr val="000000"/>
                    </a:solidFill>
                    <a:cs typeface="Times New Roman" panose="02020603050405020304"/>
                  </a:rPr>
                  <a:t>R</a:t>
                </a:r>
                <a:r>
                  <a:rPr lang="zh-CN" altLang="zh-CN" sz="2300">
                    <a:solidFill>
                      <a:srgbClr val="000000"/>
                    </a:solidFill>
                    <a:cs typeface="Times New Roman" panose="02020603050405020304"/>
                  </a:rPr>
                  <a:t>与滑动变阻器串联，电压表</a:t>
                </a:r>
                <a:r>
                  <a:rPr lang="en-US" altLang="zh-CN" sz="2300">
                    <a:solidFill>
                      <a:srgbClr val="000000"/>
                    </a:solidFill>
                    <a:cs typeface="Times New Roman" panose="02020603050405020304"/>
                  </a:rPr>
                  <a:t>V</a:t>
                </a:r>
                <a:r>
                  <a:rPr lang="en-US" altLang="zh-CN" sz="2300" baseline="-25000">
                    <a:solidFill>
                      <a:srgbClr val="000000"/>
                    </a:solidFill>
                    <a:cs typeface="Times New Roman" panose="02020603050405020304"/>
                  </a:rPr>
                  <a:t>1</a:t>
                </a:r>
                <a:r>
                  <a:rPr lang="zh-CN" altLang="zh-CN" sz="2300">
                    <a:solidFill>
                      <a:srgbClr val="000000"/>
                    </a:solidFill>
                    <a:cs typeface="Times New Roman" panose="02020603050405020304"/>
                  </a:rPr>
                  <a:t>测</a:t>
                </a:r>
                <a:r>
                  <a:rPr lang="en-US" altLang="zh-CN" sz="2300" i="1">
                    <a:solidFill>
                      <a:srgbClr val="000000"/>
                    </a:solidFill>
                    <a:cs typeface="Times New Roman" panose="02020603050405020304"/>
                  </a:rPr>
                  <a:t>R</a:t>
                </a:r>
                <a:r>
                  <a:rPr lang="zh-CN" altLang="zh-CN" sz="2300">
                    <a:solidFill>
                      <a:srgbClr val="000000"/>
                    </a:solidFill>
                    <a:cs typeface="Times New Roman" panose="02020603050405020304"/>
                  </a:rPr>
                  <a:t>两端的电压，电压表</a:t>
                </a:r>
                <a:r>
                  <a:rPr lang="en-US" altLang="zh-CN" sz="2300">
                    <a:solidFill>
                      <a:srgbClr val="000000"/>
                    </a:solidFill>
                    <a:cs typeface="Times New Roman" panose="02020603050405020304"/>
                  </a:rPr>
                  <a:t>V</a:t>
                </a:r>
                <a:r>
                  <a:rPr lang="en-US" altLang="zh-CN" sz="2300" baseline="-25000">
                    <a:solidFill>
                      <a:srgbClr val="000000"/>
                    </a:solidFill>
                    <a:cs typeface="Times New Roman" panose="02020603050405020304"/>
                  </a:rPr>
                  <a:t>2</a:t>
                </a:r>
                <a:r>
                  <a:rPr lang="zh-CN" altLang="zh-CN" sz="2300">
                    <a:solidFill>
                      <a:srgbClr val="000000"/>
                    </a:solidFill>
                    <a:cs typeface="Times New Roman" panose="02020603050405020304"/>
                  </a:rPr>
                  <a:t>测滑动变阻器两端的电压，电流表</a:t>
                </a:r>
                <a:r>
                  <a:rPr lang="en-US" altLang="zh-CN" sz="2300">
                    <a:solidFill>
                      <a:srgbClr val="000000"/>
                    </a:solidFill>
                    <a:cs typeface="Times New Roman" panose="02020603050405020304"/>
                  </a:rPr>
                  <a:t>A</a:t>
                </a:r>
                <a:r>
                  <a:rPr lang="zh-CN" altLang="zh-CN" sz="2300">
                    <a:solidFill>
                      <a:srgbClr val="000000"/>
                    </a:solidFill>
                    <a:cs typeface="Times New Roman" panose="02020603050405020304"/>
                  </a:rPr>
                  <a:t>测电路中的电流</a:t>
                </a:r>
                <a:r>
                  <a:rPr lang="en-US" altLang="zh-CN" sz="2300">
                    <a:solidFill>
                      <a:srgbClr val="000000"/>
                    </a:solidFill>
                    <a:latin typeface="宋体" panose="02010600030101010101" pitchFamily="2" charset="-122"/>
                    <a:cs typeface="Times New Roman" panose="02020603050405020304"/>
                  </a:rPr>
                  <a:t>.</a:t>
                </a:r>
                <a:r>
                  <a:rPr lang="zh-CN" altLang="zh-CN" sz="2300">
                    <a:solidFill>
                      <a:srgbClr val="000000"/>
                    </a:solidFill>
                    <a:cs typeface="Times New Roman" panose="02020603050405020304"/>
                  </a:rPr>
                  <a:t>闭合开关</a:t>
                </a:r>
                <a:r>
                  <a:rPr lang="en-US" altLang="zh-CN" sz="2300">
                    <a:solidFill>
                      <a:srgbClr val="000000"/>
                    </a:solidFill>
                    <a:cs typeface="Times New Roman" panose="02020603050405020304"/>
                  </a:rPr>
                  <a:t>S</a:t>
                </a:r>
                <a:r>
                  <a:rPr lang="zh-CN" altLang="zh-CN" sz="2300">
                    <a:solidFill>
                      <a:srgbClr val="000000"/>
                    </a:solidFill>
                    <a:cs typeface="Times New Roman" panose="02020603050405020304"/>
                  </a:rPr>
                  <a:t>，将滑片</a:t>
                </a:r>
                <a:r>
                  <a:rPr lang="en-US" altLang="zh-CN" sz="2300" i="1">
                    <a:solidFill>
                      <a:srgbClr val="000000"/>
                    </a:solidFill>
                    <a:cs typeface="Times New Roman" panose="02020603050405020304"/>
                  </a:rPr>
                  <a:t>P</a:t>
                </a:r>
                <a:r>
                  <a:rPr lang="zh-CN" altLang="zh-CN" sz="2300">
                    <a:solidFill>
                      <a:srgbClr val="000000"/>
                    </a:solidFill>
                    <a:cs typeface="Times New Roman" panose="02020603050405020304"/>
                  </a:rPr>
                  <a:t>由</a:t>
                </a:r>
                <a:r>
                  <a:rPr lang="en-US" altLang="zh-CN" sz="2300" i="1">
                    <a:solidFill>
                      <a:srgbClr val="000000"/>
                    </a:solidFill>
                    <a:cs typeface="Times New Roman" panose="02020603050405020304"/>
                  </a:rPr>
                  <a:t>B</a:t>
                </a:r>
                <a:r>
                  <a:rPr lang="zh-CN" altLang="zh-CN" sz="2300">
                    <a:solidFill>
                      <a:srgbClr val="000000"/>
                    </a:solidFill>
                    <a:cs typeface="Times New Roman" panose="02020603050405020304"/>
                  </a:rPr>
                  <a:t>端滑到</a:t>
                </a:r>
                <a:r>
                  <a:rPr lang="en-US" altLang="zh-CN" sz="2300" i="1">
                    <a:solidFill>
                      <a:srgbClr val="000000"/>
                    </a:solidFill>
                    <a:cs typeface="Times New Roman" panose="02020603050405020304"/>
                  </a:rPr>
                  <a:t>A</a:t>
                </a:r>
                <a:r>
                  <a:rPr lang="zh-CN" altLang="zh-CN" sz="2300">
                    <a:solidFill>
                      <a:srgbClr val="000000"/>
                    </a:solidFill>
                    <a:cs typeface="Times New Roman" panose="02020603050405020304"/>
                  </a:rPr>
                  <a:t>端，变阻器连入电路中的电阻变小，电路总电阻变小，由欧姆定律</a:t>
                </a:r>
                <a:r>
                  <a:rPr lang="en-US" altLang="zh-CN" sz="2300" i="1">
                    <a:solidFill>
                      <a:srgbClr val="000000"/>
                    </a:solidFill>
                    <a:cs typeface="Times New Roman" panose="02020603050405020304"/>
                  </a:rPr>
                  <a:t>I</a:t>
                </a:r>
                <a:r>
                  <a:rPr lang="zh-CN" altLang="zh-CN" sz="2300">
                    <a:solidFill>
                      <a:srgbClr val="000000"/>
                    </a:solidFill>
                    <a:cs typeface="Times New Roman" panose="02020603050405020304"/>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a:cs typeface="Times New Roman" panose="02020603050405020304"/>
                          </a:rPr>
                        </m:ctrlPr>
                      </m:fPr>
                      <m:num>
                        <m:r>
                          <a:rPr lang="en-US" altLang="zh-CN" sz="2300" b="0" i="1">
                            <a:solidFill>
                              <a:srgbClr val="000000"/>
                            </a:solidFill>
                            <a:latin typeface="Cambria Math" panose="02040503050406030204"/>
                            <a:cs typeface="Times New Roman" panose="02020603050405020304"/>
                          </a:rPr>
                          <m:t>𝑈</m:t>
                        </m:r>
                      </m:num>
                      <m:den>
                        <m:r>
                          <a:rPr lang="en-US" altLang="zh-CN" sz="2300" b="0" i="1">
                            <a:solidFill>
                              <a:srgbClr val="000000"/>
                            </a:solidFill>
                            <a:latin typeface="Cambria Math" panose="02040503050406030204"/>
                            <a:cs typeface="Times New Roman" panose="02020603050405020304"/>
                          </a:rPr>
                          <m:t>𝑅</m:t>
                        </m:r>
                      </m:den>
                    </m:f>
                  </m:oMath>
                </a14:m>
                <a:r>
                  <a:rPr lang="zh-CN" altLang="zh-CN" sz="2300">
                    <a:solidFill>
                      <a:srgbClr val="000000"/>
                    </a:solidFill>
                    <a:cs typeface="Times New Roman" panose="02020603050405020304"/>
                  </a:rPr>
                  <a:t>可知，总电流变大，即电流表示数变大；根据</a:t>
                </a:r>
                <a:r>
                  <a:rPr lang="en-US" altLang="zh-CN" sz="2300" i="1">
                    <a:solidFill>
                      <a:srgbClr val="000000"/>
                    </a:solidFill>
                    <a:cs typeface="Times New Roman" panose="02020603050405020304"/>
                  </a:rPr>
                  <a:t>U</a:t>
                </a:r>
                <a:r>
                  <a:rPr lang="zh-CN" altLang="zh-CN" sz="2300">
                    <a:solidFill>
                      <a:srgbClr val="000000"/>
                    </a:solidFill>
                    <a:cs typeface="Times New Roman" panose="02020603050405020304"/>
                  </a:rPr>
                  <a:t>＝</a:t>
                </a:r>
                <a:r>
                  <a:rPr lang="en-US" altLang="zh-CN" sz="2300" i="1">
                    <a:solidFill>
                      <a:srgbClr val="000000"/>
                    </a:solidFill>
                    <a:cs typeface="Times New Roman" panose="02020603050405020304"/>
                  </a:rPr>
                  <a:t>IR</a:t>
                </a:r>
                <a:r>
                  <a:rPr lang="zh-CN" altLang="zh-CN" sz="2300">
                    <a:solidFill>
                      <a:srgbClr val="000000"/>
                    </a:solidFill>
                    <a:cs typeface="Times New Roman" panose="02020603050405020304"/>
                  </a:rPr>
                  <a:t>可知，</a:t>
                </a:r>
                <a:r>
                  <a:rPr lang="en-US" altLang="zh-CN" sz="2300" i="1">
                    <a:solidFill>
                      <a:srgbClr val="000000"/>
                    </a:solidFill>
                    <a:cs typeface="Times New Roman" panose="02020603050405020304"/>
                  </a:rPr>
                  <a:t>R</a:t>
                </a:r>
                <a:r>
                  <a:rPr lang="zh-CN" altLang="zh-CN" sz="2300">
                    <a:solidFill>
                      <a:srgbClr val="000000"/>
                    </a:solidFill>
                    <a:cs typeface="Times New Roman" panose="02020603050405020304"/>
                  </a:rPr>
                  <a:t>两端的电压变大，由串联电路电压的规律可知，滑动变阻器两端电压变小，即电压表</a:t>
                </a:r>
                <a:r>
                  <a:rPr lang="en-US" altLang="zh-CN" sz="2300">
                    <a:solidFill>
                      <a:srgbClr val="000000"/>
                    </a:solidFill>
                    <a:cs typeface="Times New Roman" panose="02020603050405020304"/>
                  </a:rPr>
                  <a:t>V</a:t>
                </a:r>
                <a:r>
                  <a:rPr lang="en-US" altLang="zh-CN" sz="2300" baseline="-25000">
                    <a:solidFill>
                      <a:srgbClr val="000000"/>
                    </a:solidFill>
                    <a:cs typeface="Times New Roman" panose="02020603050405020304"/>
                  </a:rPr>
                  <a:t>1</a:t>
                </a:r>
                <a:r>
                  <a:rPr lang="zh-CN" altLang="zh-CN" sz="2300">
                    <a:solidFill>
                      <a:srgbClr val="000000"/>
                    </a:solidFill>
                    <a:cs typeface="Times New Roman" panose="02020603050405020304"/>
                  </a:rPr>
                  <a:t>示数变大，电压表</a:t>
                </a:r>
                <a:r>
                  <a:rPr lang="en-US" altLang="zh-CN" sz="2300">
                    <a:solidFill>
                      <a:srgbClr val="000000"/>
                    </a:solidFill>
                    <a:cs typeface="Times New Roman" panose="02020603050405020304"/>
                  </a:rPr>
                  <a:t>V</a:t>
                </a:r>
                <a:r>
                  <a:rPr lang="en-US" altLang="zh-CN" sz="2300" baseline="-25000">
                    <a:solidFill>
                      <a:srgbClr val="000000"/>
                    </a:solidFill>
                    <a:cs typeface="Times New Roman" panose="02020603050405020304"/>
                  </a:rPr>
                  <a:t>2</a:t>
                </a:r>
                <a:r>
                  <a:rPr lang="zh-CN" altLang="zh-CN" sz="2300">
                    <a:solidFill>
                      <a:srgbClr val="000000"/>
                    </a:solidFill>
                    <a:cs typeface="Times New Roman" panose="02020603050405020304"/>
                  </a:rPr>
                  <a:t>示数变小，故</a:t>
                </a:r>
                <a:r>
                  <a:rPr lang="en-US" altLang="zh-CN" sz="2300">
                    <a:solidFill>
                      <a:srgbClr val="000000"/>
                    </a:solidFill>
                    <a:cs typeface="Times New Roman" panose="02020603050405020304"/>
                  </a:rPr>
                  <a:t>A</a:t>
                </a:r>
                <a:r>
                  <a:rPr lang="zh-CN" altLang="zh-CN" sz="2300">
                    <a:solidFill>
                      <a:srgbClr val="000000"/>
                    </a:solidFill>
                    <a:cs typeface="Times New Roman" panose="02020603050405020304"/>
                  </a:rPr>
                  <a:t>、</a:t>
                </a:r>
                <a:r>
                  <a:rPr lang="en-US" altLang="zh-CN" sz="2300">
                    <a:solidFill>
                      <a:srgbClr val="000000"/>
                    </a:solidFill>
                    <a:cs typeface="Times New Roman" panose="02020603050405020304"/>
                  </a:rPr>
                  <a:t>B</a:t>
                </a:r>
                <a:r>
                  <a:rPr lang="zh-CN" altLang="zh-CN" sz="2300">
                    <a:solidFill>
                      <a:srgbClr val="000000"/>
                    </a:solidFill>
                    <a:cs typeface="Times New Roman" panose="02020603050405020304"/>
                  </a:rPr>
                  <a:t>错误；因串联电路中总电压等于各分电压之和，所以两电压表示数变化量的绝对值相等，即</a:t>
                </a:r>
                <a:r>
                  <a:rPr lang="en-US" altLang="zh-CN" sz="2300">
                    <a:solidFill>
                      <a:srgbClr val="000000"/>
                    </a:solidFill>
                    <a:cs typeface="Times New Roman" panose="02020603050405020304"/>
                  </a:rPr>
                  <a:t>Δ</a:t>
                </a:r>
                <a:r>
                  <a:rPr lang="en-US" altLang="zh-CN" sz="2300" i="1">
                    <a:solidFill>
                      <a:srgbClr val="000000"/>
                    </a:solidFill>
                    <a:cs typeface="Times New Roman" panose="02020603050405020304"/>
                  </a:rPr>
                  <a:t>U</a:t>
                </a:r>
                <a:r>
                  <a:rPr lang="en-US" altLang="zh-CN" sz="2300" baseline="-25000">
                    <a:solidFill>
                      <a:srgbClr val="000000"/>
                    </a:solidFill>
                    <a:cs typeface="Times New Roman" panose="02020603050405020304"/>
                  </a:rPr>
                  <a:t>1</a:t>
                </a:r>
                <a:r>
                  <a:rPr lang="zh-CN" altLang="zh-CN" sz="2300">
                    <a:solidFill>
                      <a:srgbClr val="000000"/>
                    </a:solidFill>
                    <a:cs typeface="Times New Roman" panose="02020603050405020304"/>
                  </a:rPr>
                  <a:t>＝</a:t>
                </a:r>
                <a:r>
                  <a:rPr lang="en-US" altLang="zh-CN" sz="2300">
                    <a:solidFill>
                      <a:srgbClr val="000000"/>
                    </a:solidFill>
                    <a:cs typeface="Times New Roman" panose="02020603050405020304"/>
                  </a:rPr>
                  <a:t>Δ</a:t>
                </a:r>
                <a:r>
                  <a:rPr lang="en-US" altLang="zh-CN" sz="2300" i="1">
                    <a:solidFill>
                      <a:srgbClr val="000000"/>
                    </a:solidFill>
                    <a:cs typeface="Times New Roman" panose="02020603050405020304"/>
                  </a:rPr>
                  <a:t>U</a:t>
                </a:r>
                <a:r>
                  <a:rPr lang="en-US" altLang="zh-CN" sz="2300" baseline="-25000">
                    <a:solidFill>
                      <a:srgbClr val="000000"/>
                    </a:solidFill>
                    <a:cs typeface="Times New Roman" panose="02020603050405020304"/>
                  </a:rPr>
                  <a:t>2</a:t>
                </a:r>
                <a:r>
                  <a:rPr lang="zh-CN" altLang="zh-CN" sz="2300">
                    <a:solidFill>
                      <a:srgbClr val="000000"/>
                    </a:solidFill>
                    <a:cs typeface="Times New Roman" panose="02020603050405020304"/>
                  </a:rPr>
                  <a:t>，所以</a:t>
                </a:r>
                <a:r>
                  <a:rPr lang="en-US" altLang="zh-CN" sz="2300">
                    <a:solidFill>
                      <a:srgbClr val="000000"/>
                    </a:solidFill>
                    <a:cs typeface="Times New Roman" panose="02020603050405020304"/>
                  </a:rPr>
                  <a:t>Δ</a:t>
                </a:r>
                <a:r>
                  <a:rPr lang="en-US" altLang="zh-CN" sz="2300" i="1">
                    <a:solidFill>
                      <a:srgbClr val="000000"/>
                    </a:solidFill>
                    <a:cs typeface="Times New Roman" panose="02020603050405020304"/>
                  </a:rPr>
                  <a:t>U</a:t>
                </a:r>
                <a:r>
                  <a:rPr lang="en-US" altLang="zh-CN" sz="2300" baseline="-25000">
                    <a:solidFill>
                      <a:srgbClr val="000000"/>
                    </a:solidFill>
                    <a:cs typeface="Times New Roman" panose="02020603050405020304"/>
                  </a:rPr>
                  <a:t>1</a:t>
                </a:r>
                <a:r>
                  <a:rPr lang="zh-CN" altLang="zh-CN" sz="2300">
                    <a:solidFill>
                      <a:srgbClr val="000000"/>
                    </a:solidFill>
                    <a:cs typeface="Times New Roman" panose="02020603050405020304"/>
                  </a:rPr>
                  <a:t>与</a:t>
                </a:r>
                <a:r>
                  <a:rPr lang="en-US" altLang="zh-CN" sz="2300">
                    <a:solidFill>
                      <a:srgbClr val="000000"/>
                    </a:solidFill>
                    <a:cs typeface="Times New Roman" panose="02020603050405020304"/>
                  </a:rPr>
                  <a:t>Δ</a:t>
                </a:r>
                <a:r>
                  <a:rPr lang="en-US" altLang="zh-CN" sz="2300" i="1">
                    <a:solidFill>
                      <a:srgbClr val="000000"/>
                    </a:solidFill>
                    <a:cs typeface="Times New Roman" panose="02020603050405020304"/>
                  </a:rPr>
                  <a:t>I</a:t>
                </a:r>
                <a:r>
                  <a:rPr lang="zh-CN" altLang="zh-CN" sz="2300">
                    <a:solidFill>
                      <a:srgbClr val="000000"/>
                    </a:solidFill>
                    <a:cs typeface="Times New Roman" panose="02020603050405020304"/>
                  </a:rPr>
                  <a:t>的比值、</a:t>
                </a:r>
                <a:r>
                  <a:rPr lang="en-US" altLang="zh-CN" sz="2300">
                    <a:solidFill>
                      <a:srgbClr val="000000"/>
                    </a:solidFill>
                    <a:cs typeface="Times New Roman" panose="02020603050405020304"/>
                  </a:rPr>
                  <a:t>Δ</a:t>
                </a:r>
                <a:r>
                  <a:rPr lang="en-US" altLang="zh-CN" sz="2300" i="1">
                    <a:solidFill>
                      <a:srgbClr val="000000"/>
                    </a:solidFill>
                    <a:cs typeface="Times New Roman" panose="02020603050405020304"/>
                  </a:rPr>
                  <a:t>U</a:t>
                </a:r>
                <a:r>
                  <a:rPr lang="en-US" altLang="zh-CN" sz="2300" baseline="-25000">
                    <a:solidFill>
                      <a:srgbClr val="000000"/>
                    </a:solidFill>
                    <a:cs typeface="Times New Roman" panose="02020603050405020304"/>
                  </a:rPr>
                  <a:t>2</a:t>
                </a:r>
                <a:r>
                  <a:rPr lang="zh-CN" altLang="zh-CN" sz="2300">
                    <a:solidFill>
                      <a:srgbClr val="000000"/>
                    </a:solidFill>
                    <a:cs typeface="Times New Roman" panose="02020603050405020304"/>
                  </a:rPr>
                  <a:t>与</a:t>
                </a:r>
                <a:r>
                  <a:rPr lang="en-US" altLang="zh-CN" sz="2300">
                    <a:solidFill>
                      <a:srgbClr val="000000"/>
                    </a:solidFill>
                    <a:cs typeface="Times New Roman" panose="02020603050405020304"/>
                  </a:rPr>
                  <a:t>Δ</a:t>
                </a:r>
                <a:r>
                  <a:rPr lang="en-US" altLang="zh-CN" sz="2300" i="1">
                    <a:solidFill>
                      <a:srgbClr val="000000"/>
                    </a:solidFill>
                    <a:cs typeface="Times New Roman" panose="02020603050405020304"/>
                  </a:rPr>
                  <a:t>I</a:t>
                </a:r>
                <a:r>
                  <a:rPr lang="zh-CN" altLang="zh-CN" sz="2300">
                    <a:solidFill>
                      <a:srgbClr val="000000"/>
                    </a:solidFill>
                    <a:cs typeface="Times New Roman" panose="02020603050405020304"/>
                  </a:rPr>
                  <a:t>的比值都等于</a:t>
                </a:r>
                <a:r>
                  <a:rPr lang="en-US" altLang="zh-CN" sz="2300" i="1">
                    <a:solidFill>
                      <a:srgbClr val="000000"/>
                    </a:solidFill>
                    <a:cs typeface="Times New Roman" panose="02020603050405020304"/>
                  </a:rPr>
                  <a:t>R</a:t>
                </a:r>
                <a:r>
                  <a:rPr lang="zh-CN" altLang="zh-CN" sz="2300">
                    <a:solidFill>
                      <a:srgbClr val="000000"/>
                    </a:solidFill>
                    <a:cs typeface="Times New Roman" panose="02020603050405020304"/>
                  </a:rPr>
                  <a:t>的阻值，故</a:t>
                </a:r>
                <a:r>
                  <a:rPr lang="en-US" altLang="zh-CN" sz="2300">
                    <a:solidFill>
                      <a:srgbClr val="000000"/>
                    </a:solidFill>
                    <a:cs typeface="Times New Roman" panose="02020603050405020304"/>
                  </a:rPr>
                  <a:t>C</a:t>
                </a:r>
                <a:r>
                  <a:rPr lang="zh-CN" altLang="zh-CN" sz="2300">
                    <a:solidFill>
                      <a:srgbClr val="000000"/>
                    </a:solidFill>
                    <a:cs typeface="Times New Roman" panose="02020603050405020304"/>
                  </a:rPr>
                  <a:t>错误，</a:t>
                </a:r>
                <a:r>
                  <a:rPr lang="en-US" altLang="zh-CN" sz="2300">
                    <a:solidFill>
                      <a:srgbClr val="000000"/>
                    </a:solidFill>
                    <a:cs typeface="Times New Roman" panose="02020603050405020304"/>
                  </a:rPr>
                  <a:t>D</a:t>
                </a:r>
                <a:r>
                  <a:rPr lang="zh-CN" altLang="zh-CN" sz="2300">
                    <a:solidFill>
                      <a:srgbClr val="000000"/>
                    </a:solidFill>
                    <a:cs typeface="Times New Roman" panose="02020603050405020304"/>
                  </a:rPr>
                  <a:t>正确</a:t>
                </a:r>
                <a:r>
                  <a:rPr lang="en-US" altLang="zh-CN" sz="2300">
                    <a:solidFill>
                      <a:srgbClr val="000000"/>
                    </a:solidFill>
                    <a:latin typeface="宋体" panose="02010600030101010101" pitchFamily="2" charset="-122"/>
                    <a:cs typeface="Times New Roman" panose="02020603050405020304"/>
                  </a:rPr>
                  <a:t>.</a:t>
                </a:r>
                <a:r>
                  <a:rPr lang="zh-CN" altLang="zh-CN" sz="2300">
                    <a:solidFill>
                      <a:srgbClr val="000000"/>
                    </a:solidFill>
                    <a:cs typeface="Times New Roman" panose="02020603050405020304"/>
                  </a:rPr>
                  <a:t>故选</a:t>
                </a:r>
                <a:r>
                  <a:rPr lang="en-US" altLang="zh-CN" sz="2300">
                    <a:solidFill>
                      <a:srgbClr val="000000"/>
                    </a:solidFill>
                    <a:cs typeface="Times New Roman" panose="02020603050405020304"/>
                  </a:rPr>
                  <a:t>D</a:t>
                </a:r>
                <a:r>
                  <a:rPr lang="en-US" altLang="zh-CN" sz="2300">
                    <a:solidFill>
                      <a:srgbClr val="000000"/>
                    </a:solidFill>
                    <a:latin typeface="宋体" panose="02010600030101010101" pitchFamily="2" charset="-122"/>
                    <a:cs typeface="Times New Roman" panose="02020603050405020304"/>
                  </a:rPr>
                  <a:t>.</a:t>
                </a:r>
                <a:endParaRPr lang="zh-CN" altLang="zh-CN" sz="2300">
                  <a:solidFill>
                    <a:srgbClr val="000000"/>
                  </a:solidFill>
                  <a:cs typeface="Times New Roman" panose="02020603050405020304"/>
                </a:endParaRPr>
              </a:p>
            </p:txBody>
          </p:sp>
        </mc:Choice>
        <mc:Fallback xmlns="">
          <p:sp>
            <p:nvSpPr>
              <p:cNvPr id="7" name="内容占位符 6"/>
              <p:cNvSpPr>
                <a:spLocks noRot="1" noChangeAspect="1" noMove="1" noResize="1" noEditPoints="1" noAdjustHandles="1" noChangeArrowheads="1" noChangeShapeType="1" noTextEdit="1"/>
              </p:cNvSpPr>
              <p:nvPr>
                <p:ph idx="1"/>
              </p:nvPr>
            </p:nvSpPr>
            <p:spPr>
              <a:xfrm>
                <a:off x="360854" y="692696"/>
                <a:ext cx="11485848" cy="3914661"/>
              </a:xfrm>
              <a:blipFill rotWithShape="1">
                <a:blip r:embed="rId2"/>
                <a:stretch>
                  <a:fillRect l="-2" t="-14" r="1" b="11"/>
                </a:stretch>
              </a:blipFill>
            </p:spPr>
            <p:txBody>
              <a:bodyPr/>
              <a:lstStyle/>
              <a:p>
                <a:r>
                  <a:rPr lang="zh-CN" altLang="en-US">
                    <a:noFill/>
                  </a:rPr>
                  <a:t> </a:t>
                </a:r>
              </a:p>
            </p:txBody>
          </p:sp>
        </mc:Fallback>
      </mc:AlternateContent>
      <p:sp>
        <p:nvSpPr>
          <p:cNvPr id="3" name="矩形 2"/>
          <p:cNvSpPr/>
          <p:nvPr/>
        </p:nvSpPr>
        <p:spPr>
          <a:xfrm>
            <a:off x="5325998" y="6093112"/>
            <a:ext cx="1569660" cy="576248"/>
          </a:xfrm>
          <a:prstGeom prst="rect">
            <a:avLst/>
          </a:prstGeom>
        </p:spPr>
        <p:txBody>
          <a:bodyPr wrap="none">
            <a:spAutoFit/>
          </a:bodyPr>
          <a:lstStyle/>
          <a:p>
            <a:pPr algn="ctr">
              <a:lnSpc>
                <a:spcPct val="150000"/>
              </a:lnSpc>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3</a:t>
            </a:r>
            <a:r>
              <a:rPr lang="zh-CN" altLang="zh-CN" sz="2300" b="0">
                <a:solidFill>
                  <a:srgbClr val="000000"/>
                </a:solidFill>
                <a:cs typeface="Times New Roman" panose="02020603050405020304" pitchFamily="18" charset="0"/>
              </a:rPr>
              <a:t>题）</a:t>
            </a:r>
          </a:p>
        </p:txBody>
      </p:sp>
      <p:pic>
        <p:nvPicPr>
          <p:cNvPr id="4" name="图片 3"/>
          <p:cNvPicPr>
            <a:picLocks noChangeAspect="1"/>
          </p:cNvPicPr>
          <p:nvPr/>
        </p:nvPicPr>
        <p:blipFill>
          <a:blip r:embed="rId3"/>
          <a:stretch>
            <a:fillRect/>
          </a:stretch>
        </p:blipFill>
        <p:spPr>
          <a:xfrm>
            <a:off x="4943078" y="4221088"/>
            <a:ext cx="2507943" cy="1872208"/>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3690</Words>
  <Application>Microsoft Office PowerPoint</Application>
  <PresentationFormat>自定义</PresentationFormat>
  <Paragraphs>127</Paragraphs>
  <Slides>21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21</vt:i4>
      </vt:variant>
    </vt:vector>
  </HeadingPairs>
  <TitlesOfParts>
    <vt:vector size="30"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481</cp:revision>
  <dcterms:created xsi:type="dcterms:W3CDTF">2020-11-06T05:24:00Z</dcterms:created>
  <dcterms:modified xsi:type="dcterms:W3CDTF">2025-09-17T08:15:05Z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B8ED11CC25AD4745B954157012E95634_12</vt:lpwstr>
  </property>
</Properties>
</file>